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0" r:id="rId5"/>
  </p:sldMasterIdLst>
  <p:notesMasterIdLst>
    <p:notesMasterId r:id="rId23"/>
  </p:notesMasterIdLst>
  <p:handoutMasterIdLst>
    <p:handoutMasterId r:id="rId24"/>
  </p:handoutMasterIdLst>
  <p:sldIdLst>
    <p:sldId id="280" r:id="rId6"/>
    <p:sldId id="302" r:id="rId7"/>
    <p:sldId id="285" r:id="rId8"/>
    <p:sldId id="286" r:id="rId9"/>
    <p:sldId id="282" r:id="rId10"/>
    <p:sldId id="297" r:id="rId11"/>
    <p:sldId id="298" r:id="rId12"/>
    <p:sldId id="292" r:id="rId13"/>
    <p:sldId id="293" r:id="rId14"/>
    <p:sldId id="294" r:id="rId15"/>
    <p:sldId id="295" r:id="rId16"/>
    <p:sldId id="301" r:id="rId17"/>
    <p:sldId id="281" r:id="rId18"/>
    <p:sldId id="299" r:id="rId19"/>
    <p:sldId id="300" r:id="rId20"/>
    <p:sldId id="259" r:id="rId21"/>
    <p:sldId id="29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0" autoAdjust="0"/>
    <p:restoredTop sz="72268" autoAdjust="0"/>
  </p:normalViewPr>
  <p:slideViewPr>
    <p:cSldViewPr snapToGrid="0">
      <p:cViewPr varScale="1">
        <p:scale>
          <a:sx n="79" d="100"/>
          <a:sy n="79" d="100"/>
        </p:scale>
        <p:origin x="1578" y="78"/>
      </p:cViewPr>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6C9B104-0BCC-4824-90A5-5BAD0F37B574}" type="doc">
      <dgm:prSet loTypeId="urn:microsoft.com/office/officeart/2005/8/layout/list1" loCatId="list" qsTypeId="urn:microsoft.com/office/officeart/2005/8/quickstyle/simple1" qsCatId="simple" csTypeId="urn:microsoft.com/office/officeart/2005/8/colors/colorful5" csCatId="colorful"/>
      <dgm:spPr/>
      <dgm:t>
        <a:bodyPr/>
        <a:lstStyle/>
        <a:p>
          <a:endParaRPr lang="en-US"/>
        </a:p>
      </dgm:t>
    </dgm:pt>
    <dgm:pt modelId="{B7823CE8-FBB7-4361-A032-D1853CBFF935}">
      <dgm:prSet/>
      <dgm:spPr/>
      <dgm:t>
        <a:bodyPr/>
        <a:lstStyle/>
        <a:p>
          <a:r>
            <a:rPr lang="en-US"/>
            <a:t>SIGNIFICANCE LEVEL (α)</a:t>
          </a:r>
        </a:p>
      </dgm:t>
    </dgm:pt>
    <dgm:pt modelId="{701A1226-96AE-4C9A-A70A-45F2E9A23400}" type="parTrans" cxnId="{F78C7C15-FFAE-4563-92D4-A30E69CB91E0}">
      <dgm:prSet/>
      <dgm:spPr/>
      <dgm:t>
        <a:bodyPr/>
        <a:lstStyle/>
        <a:p>
          <a:endParaRPr lang="en-US"/>
        </a:p>
      </dgm:t>
    </dgm:pt>
    <dgm:pt modelId="{C6FA204B-DF29-4AE1-999B-9654C15CD12C}" type="sibTrans" cxnId="{F78C7C15-FFAE-4563-92D4-A30E69CB91E0}">
      <dgm:prSet/>
      <dgm:spPr/>
      <dgm:t>
        <a:bodyPr/>
        <a:lstStyle/>
        <a:p>
          <a:endParaRPr lang="en-US"/>
        </a:p>
      </dgm:t>
    </dgm:pt>
    <dgm:pt modelId="{556499C2-8B5E-4329-A51A-E7EFF46F1D67}">
      <dgm:prSet/>
      <dgm:spPr/>
      <dgm:t>
        <a:bodyPr/>
        <a:lstStyle/>
        <a:p>
          <a:r>
            <a:rPr lang="en-US"/>
            <a:t>The acceptable level of error selected by the researcher, usually set at 0.05. The level of error refers to the probability of rejecting the null hypothesis when it is actually true for the population.</a:t>
          </a:r>
        </a:p>
      </dgm:t>
    </dgm:pt>
    <dgm:pt modelId="{D07CD537-652F-490D-AFF6-5248F7B2C918}" type="parTrans" cxnId="{9A025AA5-CC61-4383-8462-54AF45B8818E}">
      <dgm:prSet/>
      <dgm:spPr/>
      <dgm:t>
        <a:bodyPr/>
        <a:lstStyle/>
        <a:p>
          <a:endParaRPr lang="en-US"/>
        </a:p>
      </dgm:t>
    </dgm:pt>
    <dgm:pt modelId="{B10E7AAF-4710-45F9-8545-48969CD594CC}" type="sibTrans" cxnId="{9A025AA5-CC61-4383-8462-54AF45B8818E}">
      <dgm:prSet/>
      <dgm:spPr/>
      <dgm:t>
        <a:bodyPr/>
        <a:lstStyle/>
        <a:p>
          <a:endParaRPr lang="en-US"/>
        </a:p>
      </dgm:t>
    </dgm:pt>
    <dgm:pt modelId="{93E9CB6C-A392-473D-B23F-E1BBBD312842}">
      <dgm:prSet/>
      <dgm:spPr/>
      <dgm:t>
        <a:bodyPr/>
        <a:lstStyle/>
        <a:p>
          <a:r>
            <a:rPr lang="en-US"/>
            <a:t>p-VALUE</a:t>
          </a:r>
        </a:p>
      </dgm:t>
    </dgm:pt>
    <dgm:pt modelId="{DF5BD614-5182-4588-9D35-2032D97D9309}" type="parTrans" cxnId="{126265DE-E1B9-4D07-9906-BD2C42C23D79}">
      <dgm:prSet/>
      <dgm:spPr/>
      <dgm:t>
        <a:bodyPr/>
        <a:lstStyle/>
        <a:p>
          <a:endParaRPr lang="en-US"/>
        </a:p>
      </dgm:t>
    </dgm:pt>
    <dgm:pt modelId="{EA8EE61A-1223-42E7-B5CB-C01A04EA3BF2}" type="sibTrans" cxnId="{126265DE-E1B9-4D07-9906-BD2C42C23D79}">
      <dgm:prSet/>
      <dgm:spPr/>
      <dgm:t>
        <a:bodyPr/>
        <a:lstStyle/>
        <a:p>
          <a:endParaRPr lang="en-US"/>
        </a:p>
      </dgm:t>
    </dgm:pt>
    <dgm:pt modelId="{3A4D4E94-1BB3-4758-B136-4D26E42CB158}">
      <dgm:prSet/>
      <dgm:spPr/>
      <dgm:t>
        <a:bodyPr/>
        <a:lstStyle/>
        <a:p>
          <a:r>
            <a:rPr lang="en-US"/>
            <a:t>The probability of obtaining a given result if in fact the null hypothesis were true in the population. A result is regarded as statistically significant if the p-value is less than the chosen significance level of the test.</a:t>
          </a:r>
        </a:p>
      </dgm:t>
    </dgm:pt>
    <dgm:pt modelId="{E469B182-5437-4E6A-B0A4-BEF1666319F7}" type="parTrans" cxnId="{BED8DB59-8F1D-44E1-8505-7BDB37CC4C21}">
      <dgm:prSet/>
      <dgm:spPr/>
      <dgm:t>
        <a:bodyPr/>
        <a:lstStyle/>
        <a:p>
          <a:endParaRPr lang="en-US"/>
        </a:p>
      </dgm:t>
    </dgm:pt>
    <dgm:pt modelId="{0573F910-722D-4317-B930-38814B68F2C6}" type="sibTrans" cxnId="{BED8DB59-8F1D-44E1-8505-7BDB37CC4C21}">
      <dgm:prSet/>
      <dgm:spPr/>
      <dgm:t>
        <a:bodyPr/>
        <a:lstStyle/>
        <a:p>
          <a:endParaRPr lang="en-US"/>
        </a:p>
      </dgm:t>
    </dgm:pt>
    <dgm:pt modelId="{7FD45AAA-F216-4788-A8E2-29CC08D1758A}" type="pres">
      <dgm:prSet presAssocID="{16C9B104-0BCC-4824-90A5-5BAD0F37B574}" presName="linear" presStyleCnt="0">
        <dgm:presLayoutVars>
          <dgm:dir/>
          <dgm:animLvl val="lvl"/>
          <dgm:resizeHandles val="exact"/>
        </dgm:presLayoutVars>
      </dgm:prSet>
      <dgm:spPr/>
    </dgm:pt>
    <dgm:pt modelId="{76953FCF-6A58-4EF9-8B58-14ACE167718D}" type="pres">
      <dgm:prSet presAssocID="{B7823CE8-FBB7-4361-A032-D1853CBFF935}" presName="parentLin" presStyleCnt="0"/>
      <dgm:spPr/>
    </dgm:pt>
    <dgm:pt modelId="{1FA2BE2E-8844-4167-9068-B11AC746F6DA}" type="pres">
      <dgm:prSet presAssocID="{B7823CE8-FBB7-4361-A032-D1853CBFF935}" presName="parentLeftMargin" presStyleLbl="node1" presStyleIdx="0" presStyleCnt="2"/>
      <dgm:spPr/>
    </dgm:pt>
    <dgm:pt modelId="{9236E7F5-F37F-4017-8A39-BD787C01749A}" type="pres">
      <dgm:prSet presAssocID="{B7823CE8-FBB7-4361-A032-D1853CBFF935}" presName="parentText" presStyleLbl="node1" presStyleIdx="0" presStyleCnt="2">
        <dgm:presLayoutVars>
          <dgm:chMax val="0"/>
          <dgm:bulletEnabled val="1"/>
        </dgm:presLayoutVars>
      </dgm:prSet>
      <dgm:spPr/>
    </dgm:pt>
    <dgm:pt modelId="{34EE721B-D50F-46F3-83DA-391615F2D929}" type="pres">
      <dgm:prSet presAssocID="{B7823CE8-FBB7-4361-A032-D1853CBFF935}" presName="negativeSpace" presStyleCnt="0"/>
      <dgm:spPr/>
    </dgm:pt>
    <dgm:pt modelId="{6BAF03E3-E5DB-4D87-AE29-C8E1BC71813D}" type="pres">
      <dgm:prSet presAssocID="{B7823CE8-FBB7-4361-A032-D1853CBFF935}" presName="childText" presStyleLbl="conFgAcc1" presStyleIdx="0" presStyleCnt="2">
        <dgm:presLayoutVars>
          <dgm:bulletEnabled val="1"/>
        </dgm:presLayoutVars>
      </dgm:prSet>
      <dgm:spPr/>
    </dgm:pt>
    <dgm:pt modelId="{D7565C5B-4860-47B6-BA2E-2E688362BF7A}" type="pres">
      <dgm:prSet presAssocID="{C6FA204B-DF29-4AE1-999B-9654C15CD12C}" presName="spaceBetweenRectangles" presStyleCnt="0"/>
      <dgm:spPr/>
    </dgm:pt>
    <dgm:pt modelId="{6EC92B55-30F2-4314-B866-A9ECD73EB675}" type="pres">
      <dgm:prSet presAssocID="{93E9CB6C-A392-473D-B23F-E1BBBD312842}" presName="parentLin" presStyleCnt="0"/>
      <dgm:spPr/>
    </dgm:pt>
    <dgm:pt modelId="{898D3746-7247-4DF5-AAF8-6E45929BA05F}" type="pres">
      <dgm:prSet presAssocID="{93E9CB6C-A392-473D-B23F-E1BBBD312842}" presName="parentLeftMargin" presStyleLbl="node1" presStyleIdx="0" presStyleCnt="2"/>
      <dgm:spPr/>
    </dgm:pt>
    <dgm:pt modelId="{4E8DEEA7-0B84-4308-9A1D-9C89C55E8DE0}" type="pres">
      <dgm:prSet presAssocID="{93E9CB6C-A392-473D-B23F-E1BBBD312842}" presName="parentText" presStyleLbl="node1" presStyleIdx="1" presStyleCnt="2">
        <dgm:presLayoutVars>
          <dgm:chMax val="0"/>
          <dgm:bulletEnabled val="1"/>
        </dgm:presLayoutVars>
      </dgm:prSet>
      <dgm:spPr/>
    </dgm:pt>
    <dgm:pt modelId="{BC597655-5628-481B-876C-F7FB76D0E0CD}" type="pres">
      <dgm:prSet presAssocID="{93E9CB6C-A392-473D-B23F-E1BBBD312842}" presName="negativeSpace" presStyleCnt="0"/>
      <dgm:spPr/>
    </dgm:pt>
    <dgm:pt modelId="{B8EE3425-942D-4C0E-AD60-EA717A4DFE81}" type="pres">
      <dgm:prSet presAssocID="{93E9CB6C-A392-473D-B23F-E1BBBD312842}" presName="childText" presStyleLbl="conFgAcc1" presStyleIdx="1" presStyleCnt="2">
        <dgm:presLayoutVars>
          <dgm:bulletEnabled val="1"/>
        </dgm:presLayoutVars>
      </dgm:prSet>
      <dgm:spPr/>
    </dgm:pt>
  </dgm:ptLst>
  <dgm:cxnLst>
    <dgm:cxn modelId="{ED8AD111-B353-4825-9E57-8E24E2DB75DF}" type="presOf" srcId="{16C9B104-0BCC-4824-90A5-5BAD0F37B574}" destId="{7FD45AAA-F216-4788-A8E2-29CC08D1758A}" srcOrd="0" destOrd="0" presId="urn:microsoft.com/office/officeart/2005/8/layout/list1"/>
    <dgm:cxn modelId="{6EC9D012-44E8-4F4D-A787-962CD5450CE1}" type="presOf" srcId="{93E9CB6C-A392-473D-B23F-E1BBBD312842}" destId="{898D3746-7247-4DF5-AAF8-6E45929BA05F}" srcOrd="0" destOrd="0" presId="urn:microsoft.com/office/officeart/2005/8/layout/list1"/>
    <dgm:cxn modelId="{F78C7C15-FFAE-4563-92D4-A30E69CB91E0}" srcId="{16C9B104-0BCC-4824-90A5-5BAD0F37B574}" destId="{B7823CE8-FBB7-4361-A032-D1853CBFF935}" srcOrd="0" destOrd="0" parTransId="{701A1226-96AE-4C9A-A70A-45F2E9A23400}" sibTransId="{C6FA204B-DF29-4AE1-999B-9654C15CD12C}"/>
    <dgm:cxn modelId="{CF865436-BE14-4C89-90AB-8904DEF23A24}" type="presOf" srcId="{556499C2-8B5E-4329-A51A-E7EFF46F1D67}" destId="{6BAF03E3-E5DB-4D87-AE29-C8E1BC71813D}" srcOrd="0" destOrd="0" presId="urn:microsoft.com/office/officeart/2005/8/layout/list1"/>
    <dgm:cxn modelId="{BED8DB59-8F1D-44E1-8505-7BDB37CC4C21}" srcId="{93E9CB6C-A392-473D-B23F-E1BBBD312842}" destId="{3A4D4E94-1BB3-4758-B136-4D26E42CB158}" srcOrd="0" destOrd="0" parTransId="{E469B182-5437-4E6A-B0A4-BEF1666319F7}" sibTransId="{0573F910-722D-4317-B930-38814B68F2C6}"/>
    <dgm:cxn modelId="{B3DD575A-8604-45D1-A680-4BFD4C4EA975}" type="presOf" srcId="{93E9CB6C-A392-473D-B23F-E1BBBD312842}" destId="{4E8DEEA7-0B84-4308-9A1D-9C89C55E8DE0}" srcOrd="1" destOrd="0" presId="urn:microsoft.com/office/officeart/2005/8/layout/list1"/>
    <dgm:cxn modelId="{F2BC947E-6765-4948-A7E7-5D3210B1100E}" type="presOf" srcId="{B7823CE8-FBB7-4361-A032-D1853CBFF935}" destId="{1FA2BE2E-8844-4167-9068-B11AC746F6DA}" srcOrd="0" destOrd="0" presId="urn:microsoft.com/office/officeart/2005/8/layout/list1"/>
    <dgm:cxn modelId="{9A025AA5-CC61-4383-8462-54AF45B8818E}" srcId="{B7823CE8-FBB7-4361-A032-D1853CBFF935}" destId="{556499C2-8B5E-4329-A51A-E7EFF46F1D67}" srcOrd="0" destOrd="0" parTransId="{D07CD537-652F-490D-AFF6-5248F7B2C918}" sibTransId="{B10E7AAF-4710-45F9-8545-48969CD594CC}"/>
    <dgm:cxn modelId="{39EDBDD1-F05D-479B-BE28-39D54FDE809A}" type="presOf" srcId="{3A4D4E94-1BB3-4758-B136-4D26E42CB158}" destId="{B8EE3425-942D-4C0E-AD60-EA717A4DFE81}" srcOrd="0" destOrd="0" presId="urn:microsoft.com/office/officeart/2005/8/layout/list1"/>
    <dgm:cxn modelId="{126265DE-E1B9-4D07-9906-BD2C42C23D79}" srcId="{16C9B104-0BCC-4824-90A5-5BAD0F37B574}" destId="{93E9CB6C-A392-473D-B23F-E1BBBD312842}" srcOrd="1" destOrd="0" parTransId="{DF5BD614-5182-4588-9D35-2032D97D9309}" sibTransId="{EA8EE61A-1223-42E7-B5CB-C01A04EA3BF2}"/>
    <dgm:cxn modelId="{E49782F3-0BA5-46DB-9F77-0E121A0C99F4}" type="presOf" srcId="{B7823CE8-FBB7-4361-A032-D1853CBFF935}" destId="{9236E7F5-F37F-4017-8A39-BD787C01749A}" srcOrd="1" destOrd="0" presId="urn:microsoft.com/office/officeart/2005/8/layout/list1"/>
    <dgm:cxn modelId="{1CE6CB06-E35E-455A-A9DD-182526A96B2E}" type="presParOf" srcId="{7FD45AAA-F216-4788-A8E2-29CC08D1758A}" destId="{76953FCF-6A58-4EF9-8B58-14ACE167718D}" srcOrd="0" destOrd="0" presId="urn:microsoft.com/office/officeart/2005/8/layout/list1"/>
    <dgm:cxn modelId="{A8A98678-368A-4A06-90CC-065482C83146}" type="presParOf" srcId="{76953FCF-6A58-4EF9-8B58-14ACE167718D}" destId="{1FA2BE2E-8844-4167-9068-B11AC746F6DA}" srcOrd="0" destOrd="0" presId="urn:microsoft.com/office/officeart/2005/8/layout/list1"/>
    <dgm:cxn modelId="{CE0629AE-8254-4435-B7D0-D1120DAA53B2}" type="presParOf" srcId="{76953FCF-6A58-4EF9-8B58-14ACE167718D}" destId="{9236E7F5-F37F-4017-8A39-BD787C01749A}" srcOrd="1" destOrd="0" presId="urn:microsoft.com/office/officeart/2005/8/layout/list1"/>
    <dgm:cxn modelId="{D46EDA25-8B80-4EE4-809D-D2BB3590B1C6}" type="presParOf" srcId="{7FD45AAA-F216-4788-A8E2-29CC08D1758A}" destId="{34EE721B-D50F-46F3-83DA-391615F2D929}" srcOrd="1" destOrd="0" presId="urn:microsoft.com/office/officeart/2005/8/layout/list1"/>
    <dgm:cxn modelId="{79189965-C85D-44D8-BAF8-152B060B70E8}" type="presParOf" srcId="{7FD45AAA-F216-4788-A8E2-29CC08D1758A}" destId="{6BAF03E3-E5DB-4D87-AE29-C8E1BC71813D}" srcOrd="2" destOrd="0" presId="urn:microsoft.com/office/officeart/2005/8/layout/list1"/>
    <dgm:cxn modelId="{76A9951A-DC90-4A21-B62B-EA6064294EB1}" type="presParOf" srcId="{7FD45AAA-F216-4788-A8E2-29CC08D1758A}" destId="{D7565C5B-4860-47B6-BA2E-2E688362BF7A}" srcOrd="3" destOrd="0" presId="urn:microsoft.com/office/officeart/2005/8/layout/list1"/>
    <dgm:cxn modelId="{68807943-923D-49EC-A964-A1937302E0C5}" type="presParOf" srcId="{7FD45AAA-F216-4788-A8E2-29CC08D1758A}" destId="{6EC92B55-30F2-4314-B866-A9ECD73EB675}" srcOrd="4" destOrd="0" presId="urn:microsoft.com/office/officeart/2005/8/layout/list1"/>
    <dgm:cxn modelId="{7FA0A943-24CE-4C0E-8305-3967D2D7B8E6}" type="presParOf" srcId="{6EC92B55-30F2-4314-B866-A9ECD73EB675}" destId="{898D3746-7247-4DF5-AAF8-6E45929BA05F}" srcOrd="0" destOrd="0" presId="urn:microsoft.com/office/officeart/2005/8/layout/list1"/>
    <dgm:cxn modelId="{2B82423E-F83C-4099-A739-62A8D4466505}" type="presParOf" srcId="{6EC92B55-30F2-4314-B866-A9ECD73EB675}" destId="{4E8DEEA7-0B84-4308-9A1D-9C89C55E8DE0}" srcOrd="1" destOrd="0" presId="urn:microsoft.com/office/officeart/2005/8/layout/list1"/>
    <dgm:cxn modelId="{878D631F-3A7D-4C5A-9C49-C7EA5AC3AD03}" type="presParOf" srcId="{7FD45AAA-F216-4788-A8E2-29CC08D1758A}" destId="{BC597655-5628-481B-876C-F7FB76D0E0CD}" srcOrd="5" destOrd="0" presId="urn:microsoft.com/office/officeart/2005/8/layout/list1"/>
    <dgm:cxn modelId="{435D3610-5808-4537-8250-C674ADAB25D6}" type="presParOf" srcId="{7FD45AAA-F216-4788-A8E2-29CC08D1758A}" destId="{B8EE3425-942D-4C0E-AD60-EA717A4DFE81}" srcOrd="6"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AF03E3-E5DB-4D87-AE29-C8E1BC71813D}">
      <dsp:nvSpPr>
        <dsp:cNvPr id="0" name=""/>
        <dsp:cNvSpPr/>
      </dsp:nvSpPr>
      <dsp:spPr>
        <a:xfrm>
          <a:off x="0" y="354068"/>
          <a:ext cx="6263640" cy="2182950"/>
        </a:xfrm>
        <a:prstGeom prst="rect">
          <a:avLst/>
        </a:prstGeom>
        <a:solidFill>
          <a:schemeClr val="lt1">
            <a:alpha val="90000"/>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128" tIns="458216" rIns="486128"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The acceptable level of error selected by the researcher, usually set at 0.05. The level of error refers to the probability of rejecting the null hypothesis when it is actually true for the population.</a:t>
          </a:r>
        </a:p>
      </dsp:txBody>
      <dsp:txXfrm>
        <a:off x="0" y="354068"/>
        <a:ext cx="6263640" cy="2182950"/>
      </dsp:txXfrm>
    </dsp:sp>
    <dsp:sp modelId="{9236E7F5-F37F-4017-8A39-BD787C01749A}">
      <dsp:nvSpPr>
        <dsp:cNvPr id="0" name=""/>
        <dsp:cNvSpPr/>
      </dsp:nvSpPr>
      <dsp:spPr>
        <a:xfrm>
          <a:off x="313182" y="29348"/>
          <a:ext cx="4384548" cy="64944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977900">
            <a:lnSpc>
              <a:spcPct val="90000"/>
            </a:lnSpc>
            <a:spcBef>
              <a:spcPct val="0"/>
            </a:spcBef>
            <a:spcAft>
              <a:spcPct val="35000"/>
            </a:spcAft>
            <a:buNone/>
          </a:pPr>
          <a:r>
            <a:rPr lang="en-US" sz="2200" kern="1200"/>
            <a:t>SIGNIFICANCE LEVEL (α)</a:t>
          </a:r>
        </a:p>
      </dsp:txBody>
      <dsp:txXfrm>
        <a:off x="344885" y="61051"/>
        <a:ext cx="4321142" cy="586034"/>
      </dsp:txXfrm>
    </dsp:sp>
    <dsp:sp modelId="{B8EE3425-942D-4C0E-AD60-EA717A4DFE81}">
      <dsp:nvSpPr>
        <dsp:cNvPr id="0" name=""/>
        <dsp:cNvSpPr/>
      </dsp:nvSpPr>
      <dsp:spPr>
        <a:xfrm>
          <a:off x="0" y="2980539"/>
          <a:ext cx="6263640" cy="2494800"/>
        </a:xfrm>
        <a:prstGeom prst="rect">
          <a:avLst/>
        </a:prstGeom>
        <a:solidFill>
          <a:schemeClr val="lt1">
            <a:alpha val="90000"/>
            <a:hueOff val="0"/>
            <a:satOff val="0"/>
            <a:lumOff val="0"/>
            <a:alphaOff val="0"/>
          </a:schemeClr>
        </a:solidFill>
        <a:ln w="12700" cap="flat" cmpd="sng" algn="ctr">
          <a:solidFill>
            <a:schemeClr val="accent5">
              <a:hueOff val="-6758543"/>
              <a:satOff val="-17419"/>
              <a:lumOff val="-1176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86128" tIns="458216" rIns="486128" bIns="156464" numCol="1" spcCol="1270" anchor="t" anchorCtr="0">
          <a:noAutofit/>
        </a:bodyPr>
        <a:lstStyle/>
        <a:p>
          <a:pPr marL="228600" lvl="1" indent="-228600" algn="l" defTabSz="977900">
            <a:lnSpc>
              <a:spcPct val="90000"/>
            </a:lnSpc>
            <a:spcBef>
              <a:spcPct val="0"/>
            </a:spcBef>
            <a:spcAft>
              <a:spcPct val="15000"/>
            </a:spcAft>
            <a:buChar char="•"/>
          </a:pPr>
          <a:r>
            <a:rPr lang="en-US" sz="2200" kern="1200"/>
            <a:t>The probability of obtaining a given result if in fact the null hypothesis were true in the population. A result is regarded as statistically significant if the p-value is less than the chosen significance level of the test.</a:t>
          </a:r>
        </a:p>
      </dsp:txBody>
      <dsp:txXfrm>
        <a:off x="0" y="2980539"/>
        <a:ext cx="6263640" cy="2494800"/>
      </dsp:txXfrm>
    </dsp:sp>
    <dsp:sp modelId="{4E8DEEA7-0B84-4308-9A1D-9C89C55E8DE0}">
      <dsp:nvSpPr>
        <dsp:cNvPr id="0" name=""/>
        <dsp:cNvSpPr/>
      </dsp:nvSpPr>
      <dsp:spPr>
        <a:xfrm>
          <a:off x="313182" y="2655818"/>
          <a:ext cx="4384548" cy="64944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5725" tIns="0" rIns="165725" bIns="0" numCol="1" spcCol="1270" anchor="ctr" anchorCtr="0">
          <a:noAutofit/>
        </a:bodyPr>
        <a:lstStyle/>
        <a:p>
          <a:pPr marL="0" lvl="0" indent="0" algn="l" defTabSz="977900">
            <a:lnSpc>
              <a:spcPct val="90000"/>
            </a:lnSpc>
            <a:spcBef>
              <a:spcPct val="0"/>
            </a:spcBef>
            <a:spcAft>
              <a:spcPct val="35000"/>
            </a:spcAft>
            <a:buNone/>
          </a:pPr>
          <a:r>
            <a:rPr lang="en-US" sz="2200" kern="1200"/>
            <a:t>p-VALUE</a:t>
          </a:r>
        </a:p>
      </dsp:txBody>
      <dsp:txXfrm>
        <a:off x="344885" y="2687521"/>
        <a:ext cx="4321142" cy="586034"/>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3/20/2023</a:t>
            </a:fld>
            <a:endParaRPr lang="en-US"/>
          </a:p>
        </p:txBody>
      </p:sp>
      <p:sp>
        <p:nvSpPr>
          <p:cNvPr id="4" name="Footer Placeholder 3">
            <a:extLst>
              <a:ext uri="{FF2B5EF4-FFF2-40B4-BE49-F238E27FC236}">
                <a16:creationId xmlns:a16="http://schemas.microsoft.com/office/drawing/2014/main"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00.png>
</file>

<file path=ppt/media/image11.png>
</file>

<file path=ppt/media/image12.png>
</file>

<file path=ppt/media/image120.png>
</file>

<file path=ppt/media/image13.png>
</file>

<file path=ppt/media/image14.png>
</file>

<file path=ppt/media/image2.jpeg>
</file>

<file path=ppt/media/image3.jpeg>
</file>

<file path=ppt/media/image4.jpeg>
</file>

<file path=ppt/media/image4.png>
</file>

<file path=ppt/media/image5.png>
</file>

<file path=ppt/media/image50.png>
</file>

<file path=ppt/media/image6.jp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3/20/2023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dirty="0"/>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a:t>
            </a:fld>
            <a:endParaRPr lang="en-US" dirty="0"/>
          </a:p>
        </p:txBody>
      </p:sp>
    </p:spTree>
    <p:extLst>
      <p:ext uri="{BB962C8B-B14F-4D97-AF65-F5344CB8AC3E}">
        <p14:creationId xmlns:p14="http://schemas.microsoft.com/office/powerpoint/2010/main" val="2078275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assignment 6</a:t>
            </a:r>
          </a:p>
          <a:p>
            <a:r>
              <a:rPr lang="en-US" dirty="0"/>
              <a:t>https://umsystem.instructure.com/courses/41919/assignments/871304?module_item_id=2985137</a:t>
            </a:r>
          </a:p>
          <a:p>
            <a:r>
              <a:rPr lang="en-US" dirty="0"/>
              <a:t>Show template</a:t>
            </a:r>
          </a:p>
          <a:p>
            <a:r>
              <a:rPr lang="en-US" dirty="0"/>
              <a:t>Go to the difference quickly </a:t>
            </a:r>
          </a:p>
          <a:p>
            <a:r>
              <a:rPr lang="en-US" dirty="0"/>
              <a:t>I want to correct my statement in the last class that we did cover cross-tabulation. Hence, you should be able to present the table. </a:t>
            </a:r>
          </a:p>
          <a:p>
            <a:r>
              <a:rPr lang="en-US" dirty="0"/>
              <a:t>(open the data analysis plan example and regression descriptive statistics doc). </a:t>
            </a: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C849E9A-41F7-4779-A581-48A7C374A22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25811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not skip class.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C849E9A-41F7-4779-A581-48A7C374A22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03987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
            </a:r>
          </a:p>
        </p:txBody>
      </p:sp>
      <p:sp>
        <p:nvSpPr>
          <p:cNvPr id="4" name="Slide Number Placeholder 3"/>
          <p:cNvSpPr>
            <a:spLocks noGrp="1"/>
          </p:cNvSpPr>
          <p:nvPr>
            <p:ph type="sldNum" sz="quarter" idx="5"/>
          </p:nvPr>
        </p:nvSpPr>
        <p:spPr/>
        <p:txBody>
          <a:bodyPr/>
          <a:lstStyle/>
          <a:p>
            <a:fld id="{BC849E9A-41F7-4779-A581-48A7C374A227}" type="slidenum">
              <a:rPr lang="en-US" smtClean="0"/>
              <a:t>3</a:t>
            </a:fld>
            <a:endParaRPr lang="en-US" dirty="0"/>
          </a:p>
        </p:txBody>
      </p:sp>
    </p:spTree>
    <p:extLst>
      <p:ext uri="{BB962C8B-B14F-4D97-AF65-F5344CB8AC3E}">
        <p14:creationId xmlns:p14="http://schemas.microsoft.com/office/powerpoint/2010/main" val="695462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0.52</a:t>
            </a:r>
          </a:p>
        </p:txBody>
      </p:sp>
      <p:sp>
        <p:nvSpPr>
          <p:cNvPr id="4" name="Slide Number Placeholder 3"/>
          <p:cNvSpPr>
            <a:spLocks noGrp="1"/>
          </p:cNvSpPr>
          <p:nvPr>
            <p:ph type="sldNum" sz="quarter" idx="5"/>
          </p:nvPr>
        </p:nvSpPr>
        <p:spPr/>
        <p:txBody>
          <a:bodyPr/>
          <a:lstStyle/>
          <a:p>
            <a:fld id="{BC849E9A-41F7-4779-A581-48A7C374A227}" type="slidenum">
              <a:rPr lang="en-US" smtClean="0"/>
              <a:t>4</a:t>
            </a:fld>
            <a:endParaRPr lang="en-US" dirty="0"/>
          </a:p>
        </p:txBody>
      </p:sp>
    </p:spTree>
    <p:extLst>
      <p:ext uri="{BB962C8B-B14F-4D97-AF65-F5344CB8AC3E}">
        <p14:creationId xmlns:p14="http://schemas.microsoft.com/office/powerpoint/2010/main" val="1596952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 first thing today, we will cover hypothesis </a:t>
            </a:r>
          </a:p>
          <a:p>
            <a:endParaRPr lang="en-US" dirty="0"/>
          </a:p>
          <a:p>
            <a:r>
              <a:rPr lang="en-US" dirty="0"/>
              <a:t>Can somebody define what a hypothesis is? </a:t>
            </a:r>
          </a:p>
          <a:p>
            <a:endParaRPr lang="en-US" dirty="0"/>
          </a:p>
          <a:p>
            <a:r>
              <a:rPr lang="en-US" dirty="0"/>
              <a:t>Can you give an example of a hypothesis? </a:t>
            </a:r>
          </a:p>
          <a:p>
            <a:endParaRPr lang="en-US" dirty="0"/>
          </a:p>
          <a:p>
            <a:r>
              <a:rPr lang="en-US" dirty="0"/>
              <a:t>The main purpose of statistics is to test a hypothesis.</a:t>
            </a:r>
          </a:p>
          <a:p>
            <a:endParaRPr lang="en-US" dirty="0"/>
          </a:p>
          <a:p>
            <a:pPr marL="0" indent="0">
              <a:buNone/>
            </a:pPr>
            <a:r>
              <a:rPr lang="en-US" dirty="0"/>
              <a:t>More examples: A possible location of new species.</a:t>
            </a:r>
          </a:p>
          <a:p>
            <a:pPr marL="0" indent="0">
              <a:buNone/>
            </a:pPr>
            <a:r>
              <a:rPr lang="en-US" dirty="0"/>
              <a:t>A fairer way to administer standardized tests.</a:t>
            </a:r>
          </a:p>
          <a:p>
            <a:endParaRPr lang="en-US" dirty="0"/>
          </a:p>
          <a:p>
            <a:r>
              <a:rPr lang="en-US" dirty="0"/>
              <a:t>When we propose a hypothesis, it’s customary to write a statement. Your statement will look like this:</a:t>
            </a:r>
          </a:p>
          <a:p>
            <a:r>
              <a:rPr lang="en-US" dirty="0"/>
              <a:t>“If I…(do this to an independent variable)….then (this will happen to the dependent variable).”</a:t>
            </a:r>
          </a:p>
        </p:txBody>
      </p:sp>
      <p:sp>
        <p:nvSpPr>
          <p:cNvPr id="4" name="Slide Number Placeholder 3"/>
          <p:cNvSpPr>
            <a:spLocks noGrp="1"/>
          </p:cNvSpPr>
          <p:nvPr>
            <p:ph type="sldNum" sz="quarter" idx="5"/>
          </p:nvPr>
        </p:nvSpPr>
        <p:spPr/>
        <p:txBody>
          <a:bodyPr/>
          <a:lstStyle/>
          <a:p>
            <a:fld id="{BC849E9A-41F7-4779-A581-48A7C374A227}" type="slidenum">
              <a:rPr lang="en-US" smtClean="0"/>
              <a:t>5</a:t>
            </a:fld>
            <a:endParaRPr lang="en-US" dirty="0"/>
          </a:p>
        </p:txBody>
      </p:sp>
    </p:spTree>
    <p:extLst>
      <p:ext uri="{BB962C8B-B14F-4D97-AF65-F5344CB8AC3E}">
        <p14:creationId xmlns:p14="http://schemas.microsoft.com/office/powerpoint/2010/main" val="3400686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having your hypothesis, you have to decide what type of hypothesis test is appropriate to figure out if you statement is likely to be true </a:t>
            </a:r>
          </a:p>
          <a:p>
            <a:r>
              <a:rPr lang="en-US" dirty="0"/>
              <a:t>Formally, hypothesis testing is … </a:t>
            </a:r>
          </a:p>
          <a:p>
            <a:endParaRPr lang="en-US" dirty="0"/>
          </a:p>
          <a:p>
            <a:r>
              <a:rPr lang="en-US" dirty="0"/>
              <a:t>And the three steps for evidence-based science are …</a:t>
            </a:r>
          </a:p>
          <a:p>
            <a:endParaRPr lang="en-US" dirty="0"/>
          </a:p>
          <a:p>
            <a:r>
              <a:rPr lang="en-US" dirty="0"/>
              <a:t>A quick tip to think about null and alternative hypothesis is that alternative hypothesis is the claim you are trying to test </a:t>
            </a:r>
          </a:p>
          <a:p>
            <a:r>
              <a:rPr lang="en-US" dirty="0"/>
              <a:t>While null hypothesis is the opposite of what you are testing, or conventional wisdom. </a:t>
            </a:r>
          </a:p>
          <a:p>
            <a:endParaRPr lang="en-US" dirty="0"/>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6</a:t>
            </a:fld>
            <a:endParaRPr lang="en-US" dirty="0"/>
          </a:p>
        </p:txBody>
      </p:sp>
    </p:spTree>
    <p:extLst>
      <p:ext uri="{BB962C8B-B14F-4D97-AF65-F5344CB8AC3E}">
        <p14:creationId xmlns:p14="http://schemas.microsoft.com/office/powerpoint/2010/main" val="28750727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to think of null hypothesis is that it is usually the accepted fact. </a:t>
            </a:r>
          </a:p>
          <a:p>
            <a:endParaRPr lang="en-US" dirty="0"/>
          </a:p>
          <a:p>
            <a:r>
              <a:rPr lang="en-US" dirty="0"/>
              <a:t>An example of the null hypothesis that there is …</a:t>
            </a:r>
          </a:p>
          <a:p>
            <a:br>
              <a:rPr lang="en-US" dirty="0"/>
            </a:br>
            <a:r>
              <a:rPr lang="en-US" dirty="0"/>
              <a:t>More examples include</a:t>
            </a:r>
          </a:p>
          <a:p>
            <a:endParaRPr lang="en-US" dirty="0"/>
          </a:p>
          <a:p>
            <a:r>
              <a:rPr lang="en-US" dirty="0"/>
              <a:t>As you can see that most null hypotheses contain the status quo. </a:t>
            </a:r>
          </a:p>
          <a:p>
            <a:br>
              <a:rPr lang="en-US" dirty="0"/>
            </a:br>
            <a:r>
              <a:rPr lang="en-US" dirty="0"/>
              <a:t>Now we can go to the </a:t>
            </a:r>
            <a:r>
              <a:rPr lang="en-US" dirty="0" err="1"/>
              <a:t>Rscript</a:t>
            </a:r>
            <a:r>
              <a:rPr lang="en-US" dirty="0"/>
              <a:t> to visualize hypothesis testing</a:t>
            </a:r>
          </a:p>
          <a:p>
            <a:r>
              <a:rPr lang="en-US" dirty="0"/>
              <a:t>Go to the </a:t>
            </a:r>
            <a:r>
              <a:rPr lang="en-US" dirty="0" err="1"/>
              <a:t>Rscript</a:t>
            </a:r>
            <a:endParaRPr lang="en-US" dirty="0"/>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7</a:t>
            </a:fld>
            <a:endParaRPr lang="en-US" dirty="0"/>
          </a:p>
        </p:txBody>
      </p:sp>
    </p:spTree>
    <p:extLst>
      <p:ext uri="{BB962C8B-B14F-4D97-AF65-F5344CB8AC3E}">
        <p14:creationId xmlns:p14="http://schemas.microsoft.com/office/powerpoint/2010/main" val="28245191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one sample t-test is rarely used with mean value, because we usually don’t have a good estimate or prior knowledge. </a:t>
            </a:r>
          </a:p>
          <a:p>
            <a:r>
              <a:rPr lang="en-US" dirty="0"/>
              <a:t>This t-test is equivalent to the coefficient t-test that we will cover later in regression. But we know we turn our attention to 2 independent samples t-test </a:t>
            </a:r>
          </a:p>
          <a:p>
            <a:endParaRPr lang="en-US" dirty="0"/>
          </a:p>
          <a:p>
            <a:r>
              <a:rPr lang="en-US" dirty="0"/>
              <a:t>Since all group have a difference research question between 1 categorial variable and 1 continuous variable, I’ll cover independent sample t-test</a:t>
            </a:r>
          </a:p>
          <a:p>
            <a:r>
              <a:rPr lang="en-US" dirty="0"/>
              <a:t>But we will not cover two-way chi-square test, which is for 2 categorical  variables. </a:t>
            </a:r>
          </a:p>
          <a:p>
            <a:r>
              <a:rPr lang="en-US" dirty="0"/>
              <a:t>Other sessions do not cover either but I think this test is critical for you to understand and be able to present difference research questions. </a:t>
            </a:r>
          </a:p>
          <a:p>
            <a:r>
              <a:rPr lang="en-US" dirty="0"/>
              <a:t>Other sessions just do descriptive statistics that I do not think yield as much value as formal statistical tests. </a:t>
            </a:r>
          </a:p>
          <a:p>
            <a:endParaRPr lang="en-US" dirty="0"/>
          </a:p>
          <a:p>
            <a:r>
              <a:rPr lang="en-US" dirty="0"/>
              <a:t>And just a quick note for you that there is another type of t-test besides independent t-test and one sample t-test, which is paired t-test</a:t>
            </a:r>
          </a:p>
          <a:p>
            <a:r>
              <a:rPr lang="en-US" dirty="0"/>
              <a:t>Which is used in cases like you have before and after treatment, or twin study. </a:t>
            </a:r>
          </a:p>
          <a:p>
            <a:endParaRPr lang="en-US" dirty="0"/>
          </a:p>
          <a:p>
            <a:r>
              <a:rPr lang="en-US" dirty="0"/>
              <a:t>Start reading the slide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13</a:t>
            </a:fld>
            <a:endParaRPr lang="en-US" dirty="0"/>
          </a:p>
        </p:txBody>
      </p:sp>
    </p:spTree>
    <p:extLst>
      <p:ext uri="{BB962C8B-B14F-4D97-AF65-F5344CB8AC3E}">
        <p14:creationId xmlns:p14="http://schemas.microsoft.com/office/powerpoint/2010/main" val="12709292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get to the t-test, we have to know whether the two samples’ variances are equal. </a:t>
            </a:r>
            <a:br>
              <a:rPr lang="en-US" dirty="0"/>
            </a:br>
            <a:r>
              <a:rPr lang="en-US" dirty="0"/>
              <a:t>Hence, we can use the F-test for 2 variances to figure this out. </a:t>
            </a:r>
          </a:p>
          <a:p>
            <a:r>
              <a:rPr lang="en-US" dirty="0"/>
              <a:t>I do not expect you to memorize the formula, but at least know how to use the software to derive at your result. </a:t>
            </a:r>
          </a:p>
          <a:p>
            <a:r>
              <a:rPr lang="en-US" dirty="0"/>
              <a:t>I can give you an intuitive understanding here. </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14</a:t>
            </a:fld>
            <a:endParaRPr lang="en-US" dirty="0"/>
          </a:p>
        </p:txBody>
      </p:sp>
    </p:spTree>
    <p:extLst>
      <p:ext uri="{BB962C8B-B14F-4D97-AF65-F5344CB8AC3E}">
        <p14:creationId xmlns:p14="http://schemas.microsoft.com/office/powerpoint/2010/main" val="2434928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 to </a:t>
            </a:r>
            <a:r>
              <a:rPr lang="en-US" dirty="0" err="1"/>
              <a:t>Rscript</a:t>
            </a:r>
            <a:r>
              <a:rPr lang="en-US" dirty="0"/>
              <a:t> first, then excel</a:t>
            </a:r>
          </a:p>
        </p:txBody>
      </p:sp>
      <p:sp>
        <p:nvSpPr>
          <p:cNvPr id="4" name="Slide Number Placeholder 3"/>
          <p:cNvSpPr>
            <a:spLocks noGrp="1"/>
          </p:cNvSpPr>
          <p:nvPr>
            <p:ph type="sldNum" sz="quarter" idx="5"/>
          </p:nvPr>
        </p:nvSpPr>
        <p:spPr/>
        <p:txBody>
          <a:bodyPr/>
          <a:lstStyle/>
          <a:p>
            <a:fld id="{BC849E9A-41F7-4779-A581-48A7C374A227}" type="slidenum">
              <a:rPr lang="en-US" smtClean="0"/>
              <a:t>15</a:t>
            </a:fld>
            <a:endParaRPr lang="en-US" dirty="0"/>
          </a:p>
        </p:txBody>
      </p:sp>
    </p:spTree>
    <p:extLst>
      <p:ext uri="{BB962C8B-B14F-4D97-AF65-F5344CB8AC3E}">
        <p14:creationId xmlns:p14="http://schemas.microsoft.com/office/powerpoint/2010/main" val="2554074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AEE24-534A-40F1-99E4-00B7D5FD9124}"/>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CD594011-48FF-493D-8286-F62D345525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7D73-EDDA-49A6-BA12-1CA980DA9B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89B82E-4CA1-47A5-B133-FBD4D8A83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8A267F-D142-4D04-9F03-6CB099E6FA32}"/>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705127CA-154D-4E90-B776-A2EE71F78D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A14243-F1E4-487A-ABEC-30516A01DF2B}"/>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AC358244-98FD-472D-AB8C-075F71C10B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402437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AEE24-534A-40F1-99E4-00B7D5FD9124}"/>
              </a:ext>
            </a:extLst>
          </p:cNvPr>
          <p:cNvSpPr>
            <a:spLocks noGrp="1"/>
          </p:cNvSpPr>
          <p:nvPr>
            <p:ph type="dt" sz="half" idx="10"/>
          </p:nvPr>
        </p:nvSpPr>
        <p:spPr/>
        <p:txBody>
          <a:bodyPr/>
          <a:lstStyle/>
          <a:p>
            <a:fld id="{8AF234EC-1E1E-4781-99A9-0A28CCB2B4BE}" type="datetime1">
              <a:rPr lang="en-US" smtClean="0"/>
              <a:t>3/20/2023</a:t>
            </a:fld>
            <a:endParaRPr lang="en-US" dirty="0"/>
          </a:p>
        </p:txBody>
      </p:sp>
      <p:sp>
        <p:nvSpPr>
          <p:cNvPr id="5" name="Footer Placeholder 4">
            <a:extLst>
              <a:ext uri="{FF2B5EF4-FFF2-40B4-BE49-F238E27FC236}">
                <a16:creationId xmlns:a16="http://schemas.microsoft.com/office/drawing/2014/main" id="{CD594011-48FF-493D-8286-F62D34552531}"/>
              </a:ext>
            </a:extLst>
          </p:cNvPr>
          <p:cNvSpPr>
            <a:spLocks noGrp="1"/>
          </p:cNvSpPr>
          <p:nvPr>
            <p:ph type="ftr" sz="quarter" idx="11"/>
          </p:nvPr>
        </p:nvSpPr>
        <p:spPr/>
        <p:txBody>
          <a:bodyPr/>
          <a:lstStyle/>
          <a:p>
            <a:r>
              <a:rPr lang="en-US"/>
              <a:t>Mike Nguyen</a:t>
            </a:r>
            <a:endParaRPr lang="en-US" dirty="0"/>
          </a:p>
        </p:txBody>
      </p:sp>
      <p:sp>
        <p:nvSpPr>
          <p:cNvPr id="6" name="Slide Number Placeholder 5">
            <a:extLst>
              <a:ext uri="{FF2B5EF4-FFF2-40B4-BE49-F238E27FC236}">
                <a16:creationId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84388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34F3-0709-471B-A734-C4B404F55B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795016-AF78-4708-9C5F-21110C197B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EA2D1-B124-4454-AFDC-EA60A14BA121}"/>
              </a:ext>
            </a:extLst>
          </p:cNvPr>
          <p:cNvSpPr>
            <a:spLocks noGrp="1"/>
          </p:cNvSpPr>
          <p:nvPr>
            <p:ph type="dt" sz="half" idx="10"/>
          </p:nvPr>
        </p:nvSpPr>
        <p:spPr/>
        <p:txBody>
          <a:bodyPr/>
          <a:lstStyle/>
          <a:p>
            <a:fld id="{18063F28-525C-4D2F-9462-E350E3E64AF6}" type="datetime1">
              <a:rPr lang="en-US" smtClean="0"/>
              <a:t>3/20/2023</a:t>
            </a:fld>
            <a:endParaRPr lang="en-US" dirty="0"/>
          </a:p>
        </p:txBody>
      </p:sp>
      <p:sp>
        <p:nvSpPr>
          <p:cNvPr id="5" name="Footer Placeholder 4">
            <a:extLst>
              <a:ext uri="{FF2B5EF4-FFF2-40B4-BE49-F238E27FC236}">
                <a16:creationId xmlns:a16="http://schemas.microsoft.com/office/drawing/2014/main" id="{B4F58000-F9D7-4A53-A6C5-E5E8154226B4}"/>
              </a:ext>
            </a:extLst>
          </p:cNvPr>
          <p:cNvSpPr>
            <a:spLocks noGrp="1"/>
          </p:cNvSpPr>
          <p:nvPr>
            <p:ph type="ftr" sz="quarter" idx="11"/>
          </p:nvPr>
        </p:nvSpPr>
        <p:spPr/>
        <p:txBody>
          <a:bodyPr/>
          <a:lstStyle/>
          <a:p>
            <a:r>
              <a:rPr lang="en-US"/>
              <a:t>Mike Nguyen</a:t>
            </a:r>
            <a:endParaRPr lang="en-US" dirty="0"/>
          </a:p>
        </p:txBody>
      </p:sp>
      <p:sp>
        <p:nvSpPr>
          <p:cNvPr id="6" name="Slide Number Placeholder 5">
            <a:extLst>
              <a:ext uri="{FF2B5EF4-FFF2-40B4-BE49-F238E27FC236}">
                <a16:creationId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922924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4BB3D1-3138-4B69-BF5D-4B1A213451CA}"/>
              </a:ext>
            </a:extLst>
          </p:cNvPr>
          <p:cNvSpPr>
            <a:spLocks noGrp="1"/>
          </p:cNvSpPr>
          <p:nvPr>
            <p:ph type="dt" sz="half" idx="10"/>
          </p:nvPr>
        </p:nvSpPr>
        <p:spPr/>
        <p:txBody>
          <a:bodyPr/>
          <a:lstStyle/>
          <a:p>
            <a:fld id="{37CF39F8-67D0-454E-8A32-D01189D240B4}" type="datetime1">
              <a:rPr lang="en-US" smtClean="0"/>
              <a:t>3/20/2023</a:t>
            </a:fld>
            <a:endParaRPr lang="en-US" dirty="0"/>
          </a:p>
        </p:txBody>
      </p:sp>
      <p:sp>
        <p:nvSpPr>
          <p:cNvPr id="5" name="Footer Placeholder 4">
            <a:extLst>
              <a:ext uri="{FF2B5EF4-FFF2-40B4-BE49-F238E27FC236}">
                <a16:creationId xmlns:a16="http://schemas.microsoft.com/office/drawing/2014/main" id="{0EFF90C5-31F4-4A22-AC00-3FB5ED291B28}"/>
              </a:ext>
            </a:extLst>
          </p:cNvPr>
          <p:cNvSpPr>
            <a:spLocks noGrp="1"/>
          </p:cNvSpPr>
          <p:nvPr>
            <p:ph type="ftr" sz="quarter" idx="11"/>
          </p:nvPr>
        </p:nvSpPr>
        <p:spPr/>
        <p:txBody>
          <a:bodyPr/>
          <a:lstStyle/>
          <a:p>
            <a:r>
              <a:rPr lang="en-US"/>
              <a:t>Mike Nguyen</a:t>
            </a:r>
            <a:endParaRPr lang="en-US" dirty="0"/>
          </a:p>
        </p:txBody>
      </p:sp>
      <p:sp>
        <p:nvSpPr>
          <p:cNvPr id="6" name="Slide Number Placeholder 5">
            <a:extLst>
              <a:ext uri="{FF2B5EF4-FFF2-40B4-BE49-F238E27FC236}">
                <a16:creationId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9168087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AA11-CC97-44E5-AE4D-808FD741A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561BBA-B185-4B45-B152-3D320E15F550}"/>
              </a:ext>
            </a:extLst>
          </p:cNvPr>
          <p:cNvSpPr>
            <a:spLocks noGrp="1"/>
          </p:cNvSpPr>
          <p:nvPr>
            <p:ph type="dt" sz="half" idx="10"/>
          </p:nvPr>
        </p:nvSpPr>
        <p:spPr/>
        <p:txBody>
          <a:bodyPr/>
          <a:lstStyle/>
          <a:p>
            <a:fld id="{710022DA-7B43-4B05-9EB2-95FA5414D608}" type="datetime1">
              <a:rPr lang="en-US" smtClean="0"/>
              <a:t>3/20/2023</a:t>
            </a:fld>
            <a:endParaRPr lang="en-US" dirty="0"/>
          </a:p>
        </p:txBody>
      </p:sp>
      <p:sp>
        <p:nvSpPr>
          <p:cNvPr id="6" name="Footer Placeholder 5">
            <a:extLst>
              <a:ext uri="{FF2B5EF4-FFF2-40B4-BE49-F238E27FC236}">
                <a16:creationId xmlns:a16="http://schemas.microsoft.com/office/drawing/2014/main" id="{D61CD760-96AC-4821-A56B-0B805F2FAD44}"/>
              </a:ext>
            </a:extLst>
          </p:cNvPr>
          <p:cNvSpPr>
            <a:spLocks noGrp="1"/>
          </p:cNvSpPr>
          <p:nvPr>
            <p:ph type="ftr" sz="quarter" idx="11"/>
          </p:nvPr>
        </p:nvSpPr>
        <p:spPr/>
        <p:txBody>
          <a:bodyPr/>
          <a:lstStyle/>
          <a:p>
            <a:r>
              <a:rPr lang="en-US"/>
              <a:t>Mike Nguyen</a:t>
            </a:r>
            <a:endParaRPr lang="en-US" dirty="0"/>
          </a:p>
        </p:txBody>
      </p:sp>
      <p:sp>
        <p:nvSpPr>
          <p:cNvPr id="7" name="Slide Number Placeholder 6">
            <a:extLst>
              <a:ext uri="{FF2B5EF4-FFF2-40B4-BE49-F238E27FC236}">
                <a16:creationId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787061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417A4D-2EC9-4294-BFF4-EAE22EE1099A}"/>
              </a:ext>
            </a:extLst>
          </p:cNvPr>
          <p:cNvSpPr>
            <a:spLocks noGrp="1"/>
          </p:cNvSpPr>
          <p:nvPr>
            <p:ph type="dt" sz="half" idx="10"/>
          </p:nvPr>
        </p:nvSpPr>
        <p:spPr/>
        <p:txBody>
          <a:bodyPr/>
          <a:lstStyle/>
          <a:p>
            <a:fld id="{DCC0965F-5C4D-4D57-8560-49DE2E8F69E1}" type="datetime1">
              <a:rPr lang="en-US" smtClean="0"/>
              <a:t>3/20/2023</a:t>
            </a:fld>
            <a:endParaRPr lang="en-US" dirty="0"/>
          </a:p>
        </p:txBody>
      </p:sp>
      <p:sp>
        <p:nvSpPr>
          <p:cNvPr id="8" name="Footer Placeholder 7">
            <a:extLst>
              <a:ext uri="{FF2B5EF4-FFF2-40B4-BE49-F238E27FC236}">
                <a16:creationId xmlns:a16="http://schemas.microsoft.com/office/drawing/2014/main" id="{6150E317-3602-42A1-BB7F-0184072E8D5F}"/>
              </a:ext>
            </a:extLst>
          </p:cNvPr>
          <p:cNvSpPr>
            <a:spLocks noGrp="1"/>
          </p:cNvSpPr>
          <p:nvPr>
            <p:ph type="ftr" sz="quarter" idx="11"/>
          </p:nvPr>
        </p:nvSpPr>
        <p:spPr/>
        <p:txBody>
          <a:bodyPr/>
          <a:lstStyle/>
          <a:p>
            <a:r>
              <a:rPr lang="en-US"/>
              <a:t>Mike Nguyen</a:t>
            </a:r>
            <a:endParaRPr lang="en-US" dirty="0"/>
          </a:p>
        </p:txBody>
      </p:sp>
      <p:sp>
        <p:nvSpPr>
          <p:cNvPr id="9" name="Slide Number Placeholder 8">
            <a:extLst>
              <a:ext uri="{FF2B5EF4-FFF2-40B4-BE49-F238E27FC236}">
                <a16:creationId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6913943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F68FC-5755-447A-8D7F-9ADED3E994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B50287-81AA-46CA-8CB3-53A7F8313741}"/>
              </a:ext>
            </a:extLst>
          </p:cNvPr>
          <p:cNvSpPr>
            <a:spLocks noGrp="1"/>
          </p:cNvSpPr>
          <p:nvPr>
            <p:ph type="dt" sz="half" idx="10"/>
          </p:nvPr>
        </p:nvSpPr>
        <p:spPr/>
        <p:txBody>
          <a:bodyPr/>
          <a:lstStyle/>
          <a:p>
            <a:fld id="{E470E1BA-6770-4704-AEF1-C1E53A826593}" type="datetime1">
              <a:rPr lang="en-US" smtClean="0"/>
              <a:t>3/20/2023</a:t>
            </a:fld>
            <a:endParaRPr lang="en-US" dirty="0"/>
          </a:p>
        </p:txBody>
      </p:sp>
      <p:sp>
        <p:nvSpPr>
          <p:cNvPr id="4" name="Footer Placeholder 3">
            <a:extLst>
              <a:ext uri="{FF2B5EF4-FFF2-40B4-BE49-F238E27FC236}">
                <a16:creationId xmlns:a16="http://schemas.microsoft.com/office/drawing/2014/main" id="{2F1BA4AA-02C9-459E-9362-3DA60E3B5972}"/>
              </a:ext>
            </a:extLst>
          </p:cNvPr>
          <p:cNvSpPr>
            <a:spLocks noGrp="1"/>
          </p:cNvSpPr>
          <p:nvPr>
            <p:ph type="ftr" sz="quarter" idx="11"/>
          </p:nvPr>
        </p:nvSpPr>
        <p:spPr/>
        <p:txBody>
          <a:bodyPr/>
          <a:lstStyle/>
          <a:p>
            <a:r>
              <a:rPr lang="en-US"/>
              <a:t>Mike Nguyen</a:t>
            </a:r>
            <a:endParaRPr lang="en-US" dirty="0"/>
          </a:p>
        </p:txBody>
      </p:sp>
      <p:sp>
        <p:nvSpPr>
          <p:cNvPr id="5" name="Slide Number Placeholder 4">
            <a:extLst>
              <a:ext uri="{FF2B5EF4-FFF2-40B4-BE49-F238E27FC236}">
                <a16:creationId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2983093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6ACAA5-F8E7-46E9-8BA7-A510948B62CC}"/>
              </a:ext>
            </a:extLst>
          </p:cNvPr>
          <p:cNvSpPr>
            <a:spLocks noGrp="1"/>
          </p:cNvSpPr>
          <p:nvPr>
            <p:ph type="dt" sz="half" idx="10"/>
          </p:nvPr>
        </p:nvSpPr>
        <p:spPr/>
        <p:txBody>
          <a:bodyPr/>
          <a:lstStyle/>
          <a:p>
            <a:fld id="{6D69FE86-AC42-4784-A62A-371E4E04F25D}" type="datetime1">
              <a:rPr lang="en-US" smtClean="0"/>
              <a:t>3/20/2023</a:t>
            </a:fld>
            <a:endParaRPr lang="en-US" dirty="0"/>
          </a:p>
        </p:txBody>
      </p:sp>
      <p:sp>
        <p:nvSpPr>
          <p:cNvPr id="3" name="Footer Placeholder 2">
            <a:extLst>
              <a:ext uri="{FF2B5EF4-FFF2-40B4-BE49-F238E27FC236}">
                <a16:creationId xmlns:a16="http://schemas.microsoft.com/office/drawing/2014/main" id="{D1F2DEE8-5654-4DCA-A8D0-D883E52B6FBC}"/>
              </a:ext>
            </a:extLst>
          </p:cNvPr>
          <p:cNvSpPr>
            <a:spLocks noGrp="1"/>
          </p:cNvSpPr>
          <p:nvPr>
            <p:ph type="ftr" sz="quarter" idx="11"/>
          </p:nvPr>
        </p:nvSpPr>
        <p:spPr/>
        <p:txBody>
          <a:bodyPr/>
          <a:lstStyle/>
          <a:p>
            <a:r>
              <a:rPr lang="en-US"/>
              <a:t>Mike Nguyen</a:t>
            </a:r>
            <a:endParaRPr lang="en-US" dirty="0"/>
          </a:p>
        </p:txBody>
      </p:sp>
      <p:sp>
        <p:nvSpPr>
          <p:cNvPr id="4" name="Slide Number Placeholder 3">
            <a:extLst>
              <a:ext uri="{FF2B5EF4-FFF2-40B4-BE49-F238E27FC236}">
                <a16:creationId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3025361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D8562E-E6F1-449B-909C-98426BA86B36}"/>
              </a:ext>
            </a:extLst>
          </p:cNvPr>
          <p:cNvSpPr>
            <a:spLocks noGrp="1"/>
          </p:cNvSpPr>
          <p:nvPr>
            <p:ph type="dt" sz="half" idx="10"/>
          </p:nvPr>
        </p:nvSpPr>
        <p:spPr/>
        <p:txBody>
          <a:bodyPr/>
          <a:lstStyle/>
          <a:p>
            <a:fld id="{563FD4EB-8A2B-4B15-81B4-AF489665346C}" type="datetime1">
              <a:rPr lang="en-US" smtClean="0"/>
              <a:t>3/20/2023</a:t>
            </a:fld>
            <a:endParaRPr lang="en-US" dirty="0"/>
          </a:p>
        </p:txBody>
      </p:sp>
      <p:sp>
        <p:nvSpPr>
          <p:cNvPr id="6" name="Footer Placeholder 5">
            <a:extLst>
              <a:ext uri="{FF2B5EF4-FFF2-40B4-BE49-F238E27FC236}">
                <a16:creationId xmlns:a16="http://schemas.microsoft.com/office/drawing/2014/main" id="{7EB47A9A-FB08-407B-A73A-0AC513F0FD5A}"/>
              </a:ext>
            </a:extLst>
          </p:cNvPr>
          <p:cNvSpPr>
            <a:spLocks noGrp="1"/>
          </p:cNvSpPr>
          <p:nvPr>
            <p:ph type="ftr" sz="quarter" idx="11"/>
          </p:nvPr>
        </p:nvSpPr>
        <p:spPr/>
        <p:txBody>
          <a:bodyPr/>
          <a:lstStyle/>
          <a:p>
            <a:r>
              <a:rPr lang="en-US"/>
              <a:t>Mike Nguyen</a:t>
            </a:r>
            <a:endParaRPr lang="en-US" dirty="0"/>
          </a:p>
        </p:txBody>
      </p:sp>
      <p:sp>
        <p:nvSpPr>
          <p:cNvPr id="7" name="Slide Number Placeholder 6">
            <a:extLst>
              <a:ext uri="{FF2B5EF4-FFF2-40B4-BE49-F238E27FC236}">
                <a16:creationId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3341654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34F3-0709-471B-A734-C4B404F55B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795016-AF78-4708-9C5F-21110C197B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EA2D1-B124-4454-AFDC-EA60A14BA121}"/>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B4F58000-F9D7-4A53-A6C5-E5E8154226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21304623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3293F4-2B70-4BB5-A982-219E4133E251}"/>
              </a:ext>
            </a:extLst>
          </p:cNvPr>
          <p:cNvSpPr>
            <a:spLocks noGrp="1"/>
          </p:cNvSpPr>
          <p:nvPr>
            <p:ph type="dt" sz="half" idx="10"/>
          </p:nvPr>
        </p:nvSpPr>
        <p:spPr/>
        <p:txBody>
          <a:bodyPr/>
          <a:lstStyle/>
          <a:p>
            <a:fld id="{5AFB6B90-020F-4ADD-B4E0-542FB5BFAA23}" type="datetime1">
              <a:rPr lang="en-US" smtClean="0"/>
              <a:t>3/20/2023</a:t>
            </a:fld>
            <a:endParaRPr lang="en-US" dirty="0"/>
          </a:p>
        </p:txBody>
      </p:sp>
      <p:sp>
        <p:nvSpPr>
          <p:cNvPr id="6" name="Footer Placeholder 5">
            <a:extLst>
              <a:ext uri="{FF2B5EF4-FFF2-40B4-BE49-F238E27FC236}">
                <a16:creationId xmlns:a16="http://schemas.microsoft.com/office/drawing/2014/main" id="{C4F9A86F-B378-4759-B50E-2E0BFAE62463}"/>
              </a:ext>
            </a:extLst>
          </p:cNvPr>
          <p:cNvSpPr>
            <a:spLocks noGrp="1"/>
          </p:cNvSpPr>
          <p:nvPr>
            <p:ph type="ftr" sz="quarter" idx="11"/>
          </p:nvPr>
        </p:nvSpPr>
        <p:spPr/>
        <p:txBody>
          <a:bodyPr/>
          <a:lstStyle/>
          <a:p>
            <a:r>
              <a:rPr lang="en-US"/>
              <a:t>Mike Nguyen</a:t>
            </a:r>
            <a:endParaRPr lang="en-US" dirty="0"/>
          </a:p>
        </p:txBody>
      </p:sp>
      <p:sp>
        <p:nvSpPr>
          <p:cNvPr id="7" name="Slide Number Placeholder 6">
            <a:extLst>
              <a:ext uri="{FF2B5EF4-FFF2-40B4-BE49-F238E27FC236}">
                <a16:creationId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51213817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7D73-EDDA-49A6-BA12-1CA980DA9B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89B82E-4CA1-47A5-B133-FBD4D8A83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8A267F-D142-4D04-9F03-6CB099E6FA32}"/>
              </a:ext>
            </a:extLst>
          </p:cNvPr>
          <p:cNvSpPr>
            <a:spLocks noGrp="1"/>
          </p:cNvSpPr>
          <p:nvPr>
            <p:ph type="dt" sz="half" idx="10"/>
          </p:nvPr>
        </p:nvSpPr>
        <p:spPr/>
        <p:txBody>
          <a:bodyPr/>
          <a:lstStyle/>
          <a:p>
            <a:fld id="{22A9C4EA-047E-4A78-A42D-B75F2DB9C834}" type="datetime1">
              <a:rPr lang="en-US" smtClean="0"/>
              <a:t>3/20/2023</a:t>
            </a:fld>
            <a:endParaRPr lang="en-US" dirty="0"/>
          </a:p>
        </p:txBody>
      </p:sp>
      <p:sp>
        <p:nvSpPr>
          <p:cNvPr id="5" name="Footer Placeholder 4">
            <a:extLst>
              <a:ext uri="{FF2B5EF4-FFF2-40B4-BE49-F238E27FC236}">
                <a16:creationId xmlns:a16="http://schemas.microsoft.com/office/drawing/2014/main" id="{705127CA-154D-4E90-B776-A2EE71F78D2E}"/>
              </a:ext>
            </a:extLst>
          </p:cNvPr>
          <p:cNvSpPr>
            <a:spLocks noGrp="1"/>
          </p:cNvSpPr>
          <p:nvPr>
            <p:ph type="ftr" sz="quarter" idx="11"/>
          </p:nvPr>
        </p:nvSpPr>
        <p:spPr/>
        <p:txBody>
          <a:bodyPr/>
          <a:lstStyle/>
          <a:p>
            <a:r>
              <a:rPr lang="en-US"/>
              <a:t>Mike Nguyen</a:t>
            </a:r>
            <a:endParaRPr lang="en-US" dirty="0"/>
          </a:p>
        </p:txBody>
      </p:sp>
      <p:sp>
        <p:nvSpPr>
          <p:cNvPr id="6" name="Slide Number Placeholder 5">
            <a:extLst>
              <a:ext uri="{FF2B5EF4-FFF2-40B4-BE49-F238E27FC236}">
                <a16:creationId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5673189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A14243-F1E4-487A-ABEC-30516A01DF2B}"/>
              </a:ext>
            </a:extLst>
          </p:cNvPr>
          <p:cNvSpPr>
            <a:spLocks noGrp="1"/>
          </p:cNvSpPr>
          <p:nvPr>
            <p:ph type="dt" sz="half" idx="10"/>
          </p:nvPr>
        </p:nvSpPr>
        <p:spPr/>
        <p:txBody>
          <a:bodyPr/>
          <a:lstStyle/>
          <a:p>
            <a:fld id="{AC42DE87-5538-44B3-819A-CF13FBCDF38E}" type="datetime1">
              <a:rPr lang="en-US" smtClean="0"/>
              <a:t>3/20/2023</a:t>
            </a:fld>
            <a:endParaRPr lang="en-US" dirty="0"/>
          </a:p>
        </p:txBody>
      </p:sp>
      <p:sp>
        <p:nvSpPr>
          <p:cNvPr id="5" name="Footer Placeholder 4">
            <a:extLst>
              <a:ext uri="{FF2B5EF4-FFF2-40B4-BE49-F238E27FC236}">
                <a16:creationId xmlns:a16="http://schemas.microsoft.com/office/drawing/2014/main" id="{AC358244-98FD-472D-AB8C-075F71C10BF7}"/>
              </a:ext>
            </a:extLst>
          </p:cNvPr>
          <p:cNvSpPr>
            <a:spLocks noGrp="1"/>
          </p:cNvSpPr>
          <p:nvPr>
            <p:ph type="ftr" sz="quarter" idx="11"/>
          </p:nvPr>
        </p:nvSpPr>
        <p:spPr/>
        <p:txBody>
          <a:bodyPr/>
          <a:lstStyle/>
          <a:p>
            <a:r>
              <a:rPr lang="en-US"/>
              <a:t>Mike Nguyen</a:t>
            </a:r>
            <a:endParaRPr lang="en-US" dirty="0"/>
          </a:p>
        </p:txBody>
      </p:sp>
      <p:sp>
        <p:nvSpPr>
          <p:cNvPr id="6" name="Slide Number Placeholder 5">
            <a:extLst>
              <a:ext uri="{FF2B5EF4-FFF2-40B4-BE49-F238E27FC236}">
                <a16:creationId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262772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4BB3D1-3138-4B69-BF5D-4B1A213451CA}"/>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0EFF90C5-31F4-4A22-AC00-3FB5ED291B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AA11-CC97-44E5-AE4D-808FD741A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561BBA-B185-4B45-B152-3D320E15F550}"/>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6" name="Footer Placeholder 5">
            <a:extLst>
              <a:ext uri="{FF2B5EF4-FFF2-40B4-BE49-F238E27FC236}">
                <a16:creationId xmlns:a16="http://schemas.microsoft.com/office/drawing/2014/main" id="{D61CD760-96AC-4821-A56B-0B805F2FA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417A4D-2EC9-4294-BFF4-EAE22EE1099A}"/>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8" name="Footer Placeholder 7">
            <a:extLst>
              <a:ext uri="{FF2B5EF4-FFF2-40B4-BE49-F238E27FC236}">
                <a16:creationId xmlns:a16="http://schemas.microsoft.com/office/drawing/2014/main" id="{6150E317-3602-42A1-BB7F-0184072E8D5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F68FC-5755-447A-8D7F-9ADED3E994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B50287-81AA-46CA-8CB3-53A7F8313741}"/>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4" name="Footer Placeholder 3">
            <a:extLst>
              <a:ext uri="{FF2B5EF4-FFF2-40B4-BE49-F238E27FC236}">
                <a16:creationId xmlns:a16="http://schemas.microsoft.com/office/drawing/2014/main" id="{2F1BA4AA-02C9-459E-9362-3DA60E3B59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6ACAA5-F8E7-46E9-8BA7-A510948B62CC}"/>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3" name="Footer Placeholder 2">
            <a:extLst>
              <a:ext uri="{FF2B5EF4-FFF2-40B4-BE49-F238E27FC236}">
                <a16:creationId xmlns:a16="http://schemas.microsoft.com/office/drawing/2014/main" id="{D1F2DEE8-5654-4DCA-A8D0-D883E52B6F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D8562E-E6F1-449B-909C-98426BA86B36}"/>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6" name="Footer Placeholder 5">
            <a:extLst>
              <a:ext uri="{FF2B5EF4-FFF2-40B4-BE49-F238E27FC236}">
                <a16:creationId xmlns:a16="http://schemas.microsoft.com/office/drawing/2014/main" id="{7EB47A9A-FB08-407B-A73A-0AC513F0FD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3293F4-2B70-4BB5-A982-219E4133E251}"/>
              </a:ext>
            </a:extLst>
          </p:cNvPr>
          <p:cNvSpPr>
            <a:spLocks noGrp="1"/>
          </p:cNvSpPr>
          <p:nvPr>
            <p:ph type="dt" sz="half" idx="10"/>
          </p:nvPr>
        </p:nvSpPr>
        <p:spPr/>
        <p:txBody>
          <a:bodyPr/>
          <a:lstStyle/>
          <a:p>
            <a:fld id="{DECF21A4-E71B-4D3A-AF45-E989C23A7BB1}" type="datetimeFigureOut">
              <a:rPr lang="en-US" smtClean="0"/>
              <a:t>3/20/2023</a:t>
            </a:fld>
            <a:endParaRPr lang="en-US" dirty="0"/>
          </a:p>
        </p:txBody>
      </p:sp>
      <p:sp>
        <p:nvSpPr>
          <p:cNvPr id="6" name="Footer Placeholder 5">
            <a:extLst>
              <a:ext uri="{FF2B5EF4-FFF2-40B4-BE49-F238E27FC236}">
                <a16:creationId xmlns:a16="http://schemas.microsoft.com/office/drawing/2014/main" id="{C4F9A86F-B378-4759-B50E-2E0BFAE624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3/20/2023</a:t>
            </a:fld>
            <a:endParaRPr lang="en-US" dirty="0"/>
          </a:p>
        </p:txBody>
      </p:sp>
      <p:sp>
        <p:nvSpPr>
          <p:cNvPr id="5" name="Footer Placeholder 4">
            <a:extLst>
              <a:ext uri="{FF2B5EF4-FFF2-40B4-BE49-F238E27FC236}">
                <a16:creationId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3C8070-8CAD-4030-857E-B3DF8F925AC3}" type="datetime1">
              <a:rPr lang="en-US" smtClean="0"/>
              <a:t>3/20/2023</a:t>
            </a:fld>
            <a:endParaRPr lang="en-US" dirty="0"/>
          </a:p>
        </p:txBody>
      </p:sp>
      <p:sp>
        <p:nvSpPr>
          <p:cNvPr id="5" name="Footer Placeholder 4">
            <a:extLst>
              <a:ext uri="{FF2B5EF4-FFF2-40B4-BE49-F238E27FC236}">
                <a16:creationId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Mike Nguyen</a:t>
            </a:r>
            <a:endParaRPr lang="en-US" dirty="0"/>
          </a:p>
        </p:txBody>
      </p:sp>
      <p:sp>
        <p:nvSpPr>
          <p:cNvPr id="6" name="Slide Number Placeholder 5">
            <a:extLst>
              <a:ext uri="{FF2B5EF4-FFF2-40B4-BE49-F238E27FC236}">
                <a16:creationId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232437194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hyperlink" Target="https://www.analyticsvidhya.com/blog/2019/09/everything-know-about-p-value-from-scratch-data-science/"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bookdown.org/mike/data_analysis/basic-statistical-inference.html"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120.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slidesharenow.blogspot.com/2020/06/two-independent-sample-t-test.html" TargetMode="Externa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_dxqG99lQMBNp_87SlojglrzqVy6KK4FA4T4SBZ88rE/edit#gid=0" TargetMode="External"/><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marketbusinessnews.com/financial-glossary/hypothesis/"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hyperlink" Target="https://www.crazyegg.com/blog/glossary/hypothesis-testing/" TargetMode="External"/><Relationship Id="rId5" Type="http://schemas.openxmlformats.org/officeDocument/2006/relationships/image" Target="../media/image8.png"/><Relationship Id="rId4" Type="http://schemas.openxmlformats.org/officeDocument/2006/relationships/hyperlink" Target="http://www.statisticslectures.com/topics/hypothese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www.thoughtco.com/null-hypothesis-examples-609097"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75" name="Rectangle 74">
            <a:extLst>
              <a:ext uri="{FF2B5EF4-FFF2-40B4-BE49-F238E27FC236}">
                <a16:creationId xmlns:a16="http://schemas.microsoft.com/office/drawing/2014/main" id="{F8446B12-7391-4711-8B31-112A0B896C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7BD9A7-48CC-4888-A963-E22EF46B0EFE}"/>
              </a:ext>
            </a:extLst>
          </p:cNvPr>
          <p:cNvSpPr>
            <a:spLocks noGrp="1"/>
          </p:cNvSpPr>
          <p:nvPr>
            <p:ph type="title"/>
          </p:nvPr>
        </p:nvSpPr>
        <p:spPr>
          <a:xfrm>
            <a:off x="838199" y="4428000"/>
            <a:ext cx="6143626" cy="1400400"/>
          </a:xfrm>
        </p:spPr>
        <p:txBody>
          <a:bodyPr vert="horz" wrap="square" lIns="91440" tIns="45720" rIns="91440" bIns="45720" rtlCol="0" anchor="b">
            <a:normAutofit/>
          </a:bodyPr>
          <a:lstStyle/>
          <a:p>
            <a:r>
              <a:rPr lang="en-US" sz="5600" kern="1200">
                <a:solidFill>
                  <a:schemeClr val="bg1"/>
                </a:solidFill>
                <a:latin typeface="+mj-lt"/>
                <a:ea typeface="+mj-ea"/>
                <a:cs typeface="+mj-cs"/>
              </a:rPr>
              <a:t>Happy Halloween</a:t>
            </a:r>
          </a:p>
        </p:txBody>
      </p:sp>
      <p:sp>
        <p:nvSpPr>
          <p:cNvPr id="3" name="Content Placeholder 2">
            <a:extLst>
              <a:ext uri="{FF2B5EF4-FFF2-40B4-BE49-F238E27FC236}">
                <a16:creationId xmlns:a16="http://schemas.microsoft.com/office/drawing/2014/main" id="{C4B8303C-283A-47CC-A519-F196AE67A19A}"/>
              </a:ext>
            </a:extLst>
          </p:cNvPr>
          <p:cNvSpPr>
            <a:spLocks noGrp="1"/>
          </p:cNvSpPr>
          <p:nvPr>
            <p:ph idx="1"/>
          </p:nvPr>
        </p:nvSpPr>
        <p:spPr>
          <a:xfrm>
            <a:off x="7859713" y="4716472"/>
            <a:ext cx="3494088" cy="1017896"/>
          </a:xfrm>
        </p:spPr>
        <p:txBody>
          <a:bodyPr vert="horz" lIns="91440" tIns="45720" rIns="91440" bIns="45720" rtlCol="0" anchor="b">
            <a:normAutofit fontScale="85000" lnSpcReduction="20000"/>
          </a:bodyPr>
          <a:lstStyle/>
          <a:p>
            <a:pPr marL="0" indent="0">
              <a:buNone/>
            </a:pPr>
            <a:r>
              <a:rPr lang="en-US" sz="2400" kern="1200" dirty="0">
                <a:solidFill>
                  <a:schemeClr val="bg1"/>
                </a:solidFill>
                <a:latin typeface="+mn-lt"/>
                <a:ea typeface="+mn-ea"/>
                <a:cs typeface="+mn-cs"/>
              </a:rPr>
              <a:t>Take your name tag</a:t>
            </a:r>
          </a:p>
          <a:p>
            <a:pPr marL="0" indent="0">
              <a:buNone/>
            </a:pPr>
            <a:r>
              <a:rPr lang="en-US" sz="2400" kern="1200" dirty="0">
                <a:solidFill>
                  <a:schemeClr val="bg1"/>
                </a:solidFill>
                <a:latin typeface="+mn-lt"/>
                <a:ea typeface="+mn-ea"/>
                <a:cs typeface="+mn-cs"/>
              </a:rPr>
              <a:t>Take some candies</a:t>
            </a:r>
          </a:p>
          <a:p>
            <a:pPr marL="0" indent="0">
              <a:buNone/>
            </a:pPr>
            <a:r>
              <a:rPr lang="en-US" sz="2400" dirty="0">
                <a:solidFill>
                  <a:schemeClr val="bg1"/>
                </a:solidFill>
              </a:rPr>
              <a:t>Check-in</a:t>
            </a:r>
            <a:endParaRPr lang="en-US" sz="2400" kern="1200" dirty="0">
              <a:solidFill>
                <a:schemeClr val="bg1"/>
              </a:solidFill>
              <a:latin typeface="+mn-lt"/>
              <a:ea typeface="+mn-ea"/>
              <a:cs typeface="+mn-cs"/>
            </a:endParaRPr>
          </a:p>
        </p:txBody>
      </p:sp>
      <p:pic>
        <p:nvPicPr>
          <p:cNvPr id="1030" name="Picture 6" descr="29 Halloween Memes and GIFs to Share via Email | Grammarly">
            <a:extLst>
              <a:ext uri="{FF2B5EF4-FFF2-40B4-BE49-F238E27FC236}">
                <a16:creationId xmlns:a16="http://schemas.microsoft.com/office/drawing/2014/main" id="{CBA918FC-FBAB-4579-852A-297EDD66D40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7058" r="1640"/>
          <a:stretch/>
        </p:blipFill>
        <p:spPr bwMode="auto">
          <a:xfrm>
            <a:off x="6" y="-1"/>
            <a:ext cx="6000749" cy="3911828"/>
          </a:xfrm>
          <a:custGeom>
            <a:avLst/>
            <a:gdLst/>
            <a:ahLst/>
            <a:cxnLst/>
            <a:rect l="l" t="t" r="r" b="b"/>
            <a:pathLst>
              <a:path w="6000749" h="3911828">
                <a:moveTo>
                  <a:pt x="0" y="0"/>
                </a:moveTo>
                <a:lnTo>
                  <a:pt x="6000749" y="0"/>
                </a:lnTo>
                <a:lnTo>
                  <a:pt x="6000749" y="3767827"/>
                </a:lnTo>
                <a:lnTo>
                  <a:pt x="5572124" y="3740378"/>
                </a:lnTo>
                <a:lnTo>
                  <a:pt x="0" y="3911828"/>
                </a:lnTo>
                <a:close/>
              </a:path>
            </a:pathLst>
          </a:custGeom>
          <a:noFill/>
          <a:extLst>
            <a:ext uri="{909E8E84-426E-40DD-AFC4-6F175D3DCCD1}">
              <a14:hiddenFill xmlns:a14="http://schemas.microsoft.com/office/drawing/2010/main">
                <a:solidFill>
                  <a:srgbClr val="FFFFFF"/>
                </a:solidFill>
              </a14:hiddenFill>
            </a:ext>
          </a:extLst>
        </p:spPr>
      </p:pic>
      <p:pic>
        <p:nvPicPr>
          <p:cNvPr id="1026" name="Picture 2" descr="And so it begins Pumpkin spice scented mask meme - MemeZila.com">
            <a:extLst>
              <a:ext uri="{FF2B5EF4-FFF2-40B4-BE49-F238E27FC236}">
                <a16:creationId xmlns:a16="http://schemas.microsoft.com/office/drawing/2014/main" id="{33507C9D-EFD8-437F-8F84-1899F99AC19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1" b="12842"/>
          <a:stretch/>
        </p:blipFill>
        <p:spPr bwMode="auto">
          <a:xfrm>
            <a:off x="6191245" y="-1"/>
            <a:ext cx="6000750" cy="3988028"/>
          </a:xfrm>
          <a:custGeom>
            <a:avLst/>
            <a:gdLst/>
            <a:ahLst/>
            <a:cxnLst/>
            <a:rect l="l" t="t" r="r" b="b"/>
            <a:pathLst>
              <a:path w="6000750" h="3988028">
                <a:moveTo>
                  <a:pt x="0" y="0"/>
                </a:moveTo>
                <a:lnTo>
                  <a:pt x="6000750" y="0"/>
                </a:lnTo>
                <a:lnTo>
                  <a:pt x="6000750" y="797153"/>
                </a:lnTo>
                <a:lnTo>
                  <a:pt x="6000750" y="2634343"/>
                </a:lnTo>
                <a:lnTo>
                  <a:pt x="6000750" y="3911828"/>
                </a:lnTo>
                <a:lnTo>
                  <a:pt x="3248025" y="3988028"/>
                </a:lnTo>
                <a:lnTo>
                  <a:pt x="0" y="3780026"/>
                </a:lnTo>
                <a:close/>
              </a:path>
            </a:pathLst>
          </a:custGeom>
          <a:noFill/>
          <a:extLst>
            <a:ext uri="{909E8E84-426E-40DD-AFC4-6F175D3DCCD1}">
              <a14:hiddenFill xmlns:a14="http://schemas.microsoft.com/office/drawing/2010/main">
                <a:solidFill>
                  <a:srgbClr val="FFFFFF"/>
                </a:solidFill>
              </a14:hiddenFill>
            </a:ext>
          </a:extLst>
        </p:spPr>
      </p:pic>
      <p:grpSp>
        <p:nvGrpSpPr>
          <p:cNvPr id="77" name="Group 76">
            <a:extLst>
              <a:ext uri="{FF2B5EF4-FFF2-40B4-BE49-F238E27FC236}">
                <a16:creationId xmlns:a16="http://schemas.microsoft.com/office/drawing/2014/main" id="{AC0B7807-0C83-4963-821A-69B172722E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528992"/>
            <a:ext cx="12192000" cy="757168"/>
            <a:chOff x="0" y="2959818"/>
            <a:chExt cx="12192000" cy="757168"/>
          </a:xfrm>
        </p:grpSpPr>
        <p:sp>
          <p:nvSpPr>
            <p:cNvPr id="78" name="Freeform: Shape 77">
              <a:extLst>
                <a:ext uri="{FF2B5EF4-FFF2-40B4-BE49-F238E27FC236}">
                  <a16:creationId xmlns:a16="http://schemas.microsoft.com/office/drawing/2014/main" id="{BB027EC7-3252-48A2-A7A4-1741F72E47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solidFill>
              <a:srgbClr val="FFFFFF"/>
            </a:solidFill>
            <a:ln w="12700" cap="flat" cmpd="sng" algn="ctr">
              <a:noFill/>
              <a:prstDash val="solid"/>
              <a:miter lim="800000"/>
            </a:ln>
            <a:effectLst>
              <a:outerShdw blurRad="381000" dist="152400" dir="5400000" algn="t"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40" name="Freeform: Shape 78">
              <a:extLst>
                <a:ext uri="{FF2B5EF4-FFF2-40B4-BE49-F238E27FC236}">
                  <a16:creationId xmlns:a16="http://schemas.microsoft.com/office/drawing/2014/main" id="{4EBC51E4-7477-4290-BBD0-18AD942C36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959818"/>
              <a:ext cx="12192000" cy="757168"/>
            </a:xfrm>
            <a:custGeom>
              <a:avLst/>
              <a:gdLst>
                <a:gd name="connsiteX0" fmla="*/ 0 w 12192000"/>
                <a:gd name="connsiteY0" fmla="*/ 0 h 757168"/>
                <a:gd name="connsiteX1" fmla="*/ 41653 w 12192000"/>
                <a:gd name="connsiteY1" fmla="*/ 6945 h 757168"/>
                <a:gd name="connsiteX2" fmla="*/ 81317 w 12192000"/>
                <a:gd name="connsiteY2" fmla="*/ 15509 h 757168"/>
                <a:gd name="connsiteX3" fmla="*/ 114150 w 12192000"/>
                <a:gd name="connsiteY3" fmla="*/ 28105 h 757168"/>
                <a:gd name="connsiteX4" fmla="*/ 214865 w 12192000"/>
                <a:gd name="connsiteY4" fmla="*/ 58374 h 757168"/>
                <a:gd name="connsiteX5" fmla="*/ 299237 w 12192000"/>
                <a:gd name="connsiteY5" fmla="*/ 63560 h 757168"/>
                <a:gd name="connsiteX6" fmla="*/ 415570 w 12192000"/>
                <a:gd name="connsiteY6" fmla="*/ 83774 h 757168"/>
                <a:gd name="connsiteX7" fmla="*/ 633210 w 12192000"/>
                <a:gd name="connsiteY7" fmla="*/ 109108 h 757168"/>
                <a:gd name="connsiteX8" fmla="*/ 677567 w 12192000"/>
                <a:gd name="connsiteY8" fmla="*/ 119446 h 757168"/>
                <a:gd name="connsiteX9" fmla="*/ 946429 w 12192000"/>
                <a:gd name="connsiteY9" fmla="*/ 171502 h 757168"/>
                <a:gd name="connsiteX10" fmla="*/ 1163367 w 12192000"/>
                <a:gd name="connsiteY10" fmla="*/ 182106 h 757168"/>
                <a:gd name="connsiteX11" fmla="*/ 1180337 w 12192000"/>
                <a:gd name="connsiteY11" fmla="*/ 181279 h 757168"/>
                <a:gd name="connsiteX12" fmla="*/ 1263939 w 12192000"/>
                <a:gd name="connsiteY12" fmla="*/ 173070 h 757168"/>
                <a:gd name="connsiteX13" fmla="*/ 1392213 w 12192000"/>
                <a:gd name="connsiteY13" fmla="*/ 183225 h 757168"/>
                <a:gd name="connsiteX14" fmla="*/ 1479752 w 12192000"/>
                <a:gd name="connsiteY14" fmla="*/ 205174 h 757168"/>
                <a:gd name="connsiteX15" fmla="*/ 1589813 w 12192000"/>
                <a:gd name="connsiteY15" fmla="*/ 211706 h 757168"/>
                <a:gd name="connsiteX16" fmla="*/ 1716264 w 12192000"/>
                <a:gd name="connsiteY16" fmla="*/ 207459 h 757168"/>
                <a:gd name="connsiteX17" fmla="*/ 1772900 w 12192000"/>
                <a:gd name="connsiteY17" fmla="*/ 208137 h 757168"/>
                <a:gd name="connsiteX18" fmla="*/ 1929319 w 12192000"/>
                <a:gd name="connsiteY18" fmla="*/ 193822 h 757168"/>
                <a:gd name="connsiteX19" fmla="*/ 2021514 w 12192000"/>
                <a:gd name="connsiteY19" fmla="*/ 204186 h 757168"/>
                <a:gd name="connsiteX20" fmla="*/ 2111753 w 12192000"/>
                <a:gd name="connsiteY20" fmla="*/ 223797 h 757168"/>
                <a:gd name="connsiteX21" fmla="*/ 2169356 w 12192000"/>
                <a:gd name="connsiteY21" fmla="*/ 241125 h 757168"/>
                <a:gd name="connsiteX22" fmla="*/ 2286638 w 12192000"/>
                <a:gd name="connsiteY22" fmla="*/ 257382 h 757168"/>
                <a:gd name="connsiteX23" fmla="*/ 2308368 w 12192000"/>
                <a:gd name="connsiteY23" fmla="*/ 256995 h 757168"/>
                <a:gd name="connsiteX24" fmla="*/ 2660621 w 12192000"/>
                <a:gd name="connsiteY24" fmla="*/ 262863 h 757168"/>
                <a:gd name="connsiteX25" fmla="*/ 2801134 w 12192000"/>
                <a:gd name="connsiteY25" fmla="*/ 250006 h 757168"/>
                <a:gd name="connsiteX26" fmla="*/ 2830994 w 12192000"/>
                <a:gd name="connsiteY26" fmla="*/ 249091 h 757168"/>
                <a:gd name="connsiteX27" fmla="*/ 3129084 w 12192000"/>
                <a:gd name="connsiteY27" fmla="*/ 242009 h 757168"/>
                <a:gd name="connsiteX28" fmla="*/ 3162162 w 12192000"/>
                <a:gd name="connsiteY28" fmla="*/ 242789 h 757168"/>
                <a:gd name="connsiteX29" fmla="*/ 3254072 w 12192000"/>
                <a:gd name="connsiteY29" fmla="*/ 251612 h 757168"/>
                <a:gd name="connsiteX30" fmla="*/ 3473491 w 12192000"/>
                <a:gd name="connsiteY30" fmla="*/ 221903 h 757168"/>
                <a:gd name="connsiteX31" fmla="*/ 3691860 w 12192000"/>
                <a:gd name="connsiteY31" fmla="*/ 219228 h 757168"/>
                <a:gd name="connsiteX32" fmla="*/ 3811494 w 12192000"/>
                <a:gd name="connsiteY32" fmla="*/ 225691 h 757168"/>
                <a:gd name="connsiteX33" fmla="*/ 3897533 w 12192000"/>
                <a:gd name="connsiteY33" fmla="*/ 220087 h 757168"/>
                <a:gd name="connsiteX34" fmla="*/ 4109430 w 12192000"/>
                <a:gd name="connsiteY34" fmla="*/ 200477 h 757168"/>
                <a:gd name="connsiteX35" fmla="*/ 4208772 w 12192000"/>
                <a:gd name="connsiteY35" fmla="*/ 200914 h 757168"/>
                <a:gd name="connsiteX36" fmla="*/ 4314641 w 12192000"/>
                <a:gd name="connsiteY36" fmla="*/ 196159 h 757168"/>
                <a:gd name="connsiteX37" fmla="*/ 4577622 w 12192000"/>
                <a:gd name="connsiteY37" fmla="*/ 163774 h 757168"/>
                <a:gd name="connsiteX38" fmla="*/ 4790345 w 12192000"/>
                <a:gd name="connsiteY38" fmla="*/ 177592 h 757168"/>
                <a:gd name="connsiteX39" fmla="*/ 4926164 w 12192000"/>
                <a:gd name="connsiteY39" fmla="*/ 184139 h 757168"/>
                <a:gd name="connsiteX40" fmla="*/ 5088812 w 12192000"/>
                <a:gd name="connsiteY40" fmla="*/ 177401 h 757168"/>
                <a:gd name="connsiteX41" fmla="*/ 5222466 w 12192000"/>
                <a:gd name="connsiteY41" fmla="*/ 162082 h 757168"/>
                <a:gd name="connsiteX42" fmla="*/ 5406528 w 12192000"/>
                <a:gd name="connsiteY42" fmla="*/ 153987 h 757168"/>
                <a:gd name="connsiteX43" fmla="*/ 5590716 w 12192000"/>
                <a:gd name="connsiteY43" fmla="*/ 129490 h 757168"/>
                <a:gd name="connsiteX44" fmla="*/ 5719429 w 12192000"/>
                <a:gd name="connsiteY44" fmla="*/ 110099 h 757168"/>
                <a:gd name="connsiteX45" fmla="*/ 5897895 w 12192000"/>
                <a:gd name="connsiteY45" fmla="*/ 96368 h 757168"/>
                <a:gd name="connsiteX46" fmla="*/ 6169957 w 12192000"/>
                <a:gd name="connsiteY46" fmla="*/ 94411 h 757168"/>
                <a:gd name="connsiteX47" fmla="*/ 6294827 w 12192000"/>
                <a:gd name="connsiteY47" fmla="*/ 99236 h 757168"/>
                <a:gd name="connsiteX48" fmla="*/ 6494261 w 12192000"/>
                <a:gd name="connsiteY48" fmla="*/ 71724 h 757168"/>
                <a:gd name="connsiteX49" fmla="*/ 6579627 w 12192000"/>
                <a:gd name="connsiteY49" fmla="*/ 57883 h 757168"/>
                <a:gd name="connsiteX50" fmla="*/ 6654800 w 12192000"/>
                <a:gd name="connsiteY50" fmla="*/ 77086 h 757168"/>
                <a:gd name="connsiteX51" fmla="*/ 6703059 w 12192000"/>
                <a:gd name="connsiteY51" fmla="*/ 97166 h 757168"/>
                <a:gd name="connsiteX52" fmla="*/ 6859445 w 12192000"/>
                <a:gd name="connsiteY52" fmla="*/ 90481 h 757168"/>
                <a:gd name="connsiteX53" fmla="*/ 7025414 w 12192000"/>
                <a:gd name="connsiteY53" fmla="*/ 83536 h 757168"/>
                <a:gd name="connsiteX54" fmla="*/ 7144137 w 12192000"/>
                <a:gd name="connsiteY54" fmla="*/ 79264 h 757168"/>
                <a:gd name="connsiteX55" fmla="*/ 7291235 w 12192000"/>
                <a:gd name="connsiteY55" fmla="*/ 95367 h 757168"/>
                <a:gd name="connsiteX56" fmla="*/ 7407395 w 12192000"/>
                <a:gd name="connsiteY56" fmla="*/ 104888 h 757168"/>
                <a:gd name="connsiteX57" fmla="*/ 7500837 w 12192000"/>
                <a:gd name="connsiteY57" fmla="*/ 119515 h 757168"/>
                <a:gd name="connsiteX58" fmla="*/ 7533567 w 12192000"/>
                <a:gd name="connsiteY58" fmla="*/ 126955 h 757168"/>
                <a:gd name="connsiteX59" fmla="*/ 7792910 w 12192000"/>
                <a:gd name="connsiteY59" fmla="*/ 185188 h 757168"/>
                <a:gd name="connsiteX60" fmla="*/ 8070699 w 12192000"/>
                <a:gd name="connsiteY60" fmla="*/ 235423 h 757168"/>
                <a:gd name="connsiteX61" fmla="*/ 8253177 w 12192000"/>
                <a:gd name="connsiteY61" fmla="*/ 222473 h 757168"/>
                <a:gd name="connsiteX62" fmla="*/ 8320683 w 12192000"/>
                <a:gd name="connsiteY62" fmla="*/ 226393 h 757168"/>
                <a:gd name="connsiteX63" fmla="*/ 8631438 w 12192000"/>
                <a:gd name="connsiteY63" fmla="*/ 237528 h 757168"/>
                <a:gd name="connsiteX64" fmla="*/ 8686410 w 12192000"/>
                <a:gd name="connsiteY64" fmla="*/ 234877 h 757168"/>
                <a:gd name="connsiteX65" fmla="*/ 8980658 w 12192000"/>
                <a:gd name="connsiteY65" fmla="*/ 273001 h 757168"/>
                <a:gd name="connsiteX66" fmla="*/ 9087625 w 12192000"/>
                <a:gd name="connsiteY66" fmla="*/ 282423 h 757168"/>
                <a:gd name="connsiteX67" fmla="*/ 9186017 w 12192000"/>
                <a:gd name="connsiteY67" fmla="*/ 293875 h 757168"/>
                <a:gd name="connsiteX68" fmla="*/ 9323931 w 12192000"/>
                <a:gd name="connsiteY68" fmla="*/ 302628 h 757168"/>
                <a:gd name="connsiteX69" fmla="*/ 9467213 w 12192000"/>
                <a:gd name="connsiteY69" fmla="*/ 307275 h 757168"/>
                <a:gd name="connsiteX70" fmla="*/ 9626826 w 12192000"/>
                <a:gd name="connsiteY70" fmla="*/ 316213 h 757168"/>
                <a:gd name="connsiteX71" fmla="*/ 9689696 w 12192000"/>
                <a:gd name="connsiteY71" fmla="*/ 324467 h 757168"/>
                <a:gd name="connsiteX72" fmla="*/ 9860526 w 12192000"/>
                <a:gd name="connsiteY72" fmla="*/ 329986 h 757168"/>
                <a:gd name="connsiteX73" fmla="*/ 9949775 w 12192000"/>
                <a:gd name="connsiteY73" fmla="*/ 340386 h 757168"/>
                <a:gd name="connsiteX74" fmla="*/ 10097252 w 12192000"/>
                <a:gd name="connsiteY74" fmla="*/ 349262 h 757168"/>
                <a:gd name="connsiteX75" fmla="*/ 10145261 w 12192000"/>
                <a:gd name="connsiteY75" fmla="*/ 353113 h 757168"/>
                <a:gd name="connsiteX76" fmla="*/ 10188159 w 12192000"/>
                <a:gd name="connsiteY76" fmla="*/ 356124 h 757168"/>
                <a:gd name="connsiteX77" fmla="*/ 10336144 w 12192000"/>
                <a:gd name="connsiteY77" fmla="*/ 348235 h 757168"/>
                <a:gd name="connsiteX78" fmla="*/ 10466847 w 12192000"/>
                <a:gd name="connsiteY78" fmla="*/ 354131 h 757168"/>
                <a:gd name="connsiteX79" fmla="*/ 10696514 w 12192000"/>
                <a:gd name="connsiteY79" fmla="*/ 353575 h 757168"/>
                <a:gd name="connsiteX80" fmla="*/ 10746932 w 12192000"/>
                <a:gd name="connsiteY80" fmla="*/ 360606 h 757168"/>
                <a:gd name="connsiteX81" fmla="*/ 10905388 w 12192000"/>
                <a:gd name="connsiteY81" fmla="*/ 370627 h 757168"/>
                <a:gd name="connsiteX82" fmla="*/ 10995602 w 12192000"/>
                <a:gd name="connsiteY82" fmla="*/ 376691 h 757168"/>
                <a:gd name="connsiteX83" fmla="*/ 11107647 w 12192000"/>
                <a:gd name="connsiteY83" fmla="*/ 373405 h 757168"/>
                <a:gd name="connsiteX84" fmla="*/ 11302440 w 12192000"/>
                <a:gd name="connsiteY84" fmla="*/ 364156 h 757168"/>
                <a:gd name="connsiteX85" fmla="*/ 11353613 w 12192000"/>
                <a:gd name="connsiteY85" fmla="*/ 363785 h 757168"/>
                <a:gd name="connsiteX86" fmla="*/ 11447323 w 12192000"/>
                <a:gd name="connsiteY86" fmla="*/ 359346 h 757168"/>
                <a:gd name="connsiteX87" fmla="*/ 11464292 w 12192000"/>
                <a:gd name="connsiteY87" fmla="*/ 358519 h 757168"/>
                <a:gd name="connsiteX88" fmla="*/ 11607560 w 12192000"/>
                <a:gd name="connsiteY88" fmla="*/ 342370 h 757168"/>
                <a:gd name="connsiteX89" fmla="*/ 11681426 w 12192000"/>
                <a:gd name="connsiteY89" fmla="*/ 344335 h 757168"/>
                <a:gd name="connsiteX90" fmla="*/ 11893565 w 12192000"/>
                <a:gd name="connsiteY90" fmla="*/ 355261 h 757168"/>
                <a:gd name="connsiteX91" fmla="*/ 11983290 w 12192000"/>
                <a:gd name="connsiteY91" fmla="*/ 363588 h 757168"/>
                <a:gd name="connsiteX92" fmla="*/ 12192000 w 12192000"/>
                <a:gd name="connsiteY92" fmla="*/ 388018 h 757168"/>
                <a:gd name="connsiteX93" fmla="*/ 12192000 w 12192000"/>
                <a:gd name="connsiteY93" fmla="*/ 577115 h 757168"/>
                <a:gd name="connsiteX94" fmla="*/ 12157329 w 12192000"/>
                <a:gd name="connsiteY94" fmla="*/ 588862 h 757168"/>
                <a:gd name="connsiteX95" fmla="*/ 12066948 w 12192000"/>
                <a:gd name="connsiteY95" fmla="*/ 586034 h 757168"/>
                <a:gd name="connsiteX96" fmla="*/ 11911344 w 12192000"/>
                <a:gd name="connsiteY96" fmla="*/ 521599 h 757168"/>
                <a:gd name="connsiteX97" fmla="*/ 11847823 w 12192000"/>
                <a:gd name="connsiteY97" fmla="*/ 511785 h 757168"/>
                <a:gd name="connsiteX98" fmla="*/ 11737547 w 12192000"/>
                <a:gd name="connsiteY98" fmla="*/ 502380 h 757168"/>
                <a:gd name="connsiteX99" fmla="*/ 11636052 w 12192000"/>
                <a:gd name="connsiteY99" fmla="*/ 514993 h 757168"/>
                <a:gd name="connsiteX100" fmla="*/ 11394706 w 12192000"/>
                <a:gd name="connsiteY100" fmla="*/ 590867 h 757168"/>
                <a:gd name="connsiteX101" fmla="*/ 11354978 w 12192000"/>
                <a:gd name="connsiteY101" fmla="*/ 597561 h 757168"/>
                <a:gd name="connsiteX102" fmla="*/ 11285306 w 12192000"/>
                <a:gd name="connsiteY102" fmla="*/ 599825 h 757168"/>
                <a:gd name="connsiteX103" fmla="*/ 11008528 w 12192000"/>
                <a:gd name="connsiteY103" fmla="*/ 656670 h 757168"/>
                <a:gd name="connsiteX104" fmla="*/ 10948735 w 12192000"/>
                <a:gd name="connsiteY104" fmla="*/ 652964 h 757168"/>
                <a:gd name="connsiteX105" fmla="*/ 10850698 w 12192000"/>
                <a:gd name="connsiteY105" fmla="*/ 641721 h 757168"/>
                <a:gd name="connsiteX106" fmla="*/ 10744026 w 12192000"/>
                <a:gd name="connsiteY106" fmla="*/ 647769 h 757168"/>
                <a:gd name="connsiteX107" fmla="*/ 10666160 w 12192000"/>
                <a:gd name="connsiteY107" fmla="*/ 651891 h 757168"/>
                <a:gd name="connsiteX108" fmla="*/ 10450521 w 12192000"/>
                <a:gd name="connsiteY108" fmla="*/ 616552 h 757168"/>
                <a:gd name="connsiteX109" fmla="*/ 10271192 w 12192000"/>
                <a:gd name="connsiteY109" fmla="*/ 583498 h 757168"/>
                <a:gd name="connsiteX110" fmla="*/ 10246067 w 12192000"/>
                <a:gd name="connsiteY110" fmla="*/ 585423 h 757168"/>
                <a:gd name="connsiteX111" fmla="*/ 10005027 w 12192000"/>
                <a:gd name="connsiteY111" fmla="*/ 592252 h 757168"/>
                <a:gd name="connsiteX112" fmla="*/ 9898681 w 12192000"/>
                <a:gd name="connsiteY112" fmla="*/ 613195 h 757168"/>
                <a:gd name="connsiteX113" fmla="*/ 9753225 w 12192000"/>
                <a:gd name="connsiteY113" fmla="*/ 629038 h 757168"/>
                <a:gd name="connsiteX114" fmla="*/ 9591376 w 12192000"/>
                <a:gd name="connsiteY114" fmla="*/ 648601 h 757168"/>
                <a:gd name="connsiteX115" fmla="*/ 9472860 w 12192000"/>
                <a:gd name="connsiteY115" fmla="*/ 655936 h 757168"/>
                <a:gd name="connsiteX116" fmla="*/ 9299788 w 12192000"/>
                <a:gd name="connsiteY116" fmla="*/ 636945 h 757168"/>
                <a:gd name="connsiteX117" fmla="*/ 9264605 w 12192000"/>
                <a:gd name="connsiteY117" fmla="*/ 627087 h 757168"/>
                <a:gd name="connsiteX118" fmla="*/ 8926435 w 12192000"/>
                <a:gd name="connsiteY118" fmla="*/ 549269 h 757168"/>
                <a:gd name="connsiteX119" fmla="*/ 8698934 w 12192000"/>
                <a:gd name="connsiteY119" fmla="*/ 536583 h 757168"/>
                <a:gd name="connsiteX120" fmla="*/ 8622862 w 12192000"/>
                <a:gd name="connsiteY120" fmla="*/ 541563 h 757168"/>
                <a:gd name="connsiteX121" fmla="*/ 8482784 w 12192000"/>
                <a:gd name="connsiteY121" fmla="*/ 574094 h 757168"/>
                <a:gd name="connsiteX122" fmla="*/ 8421565 w 12192000"/>
                <a:gd name="connsiteY122" fmla="*/ 576610 h 757168"/>
                <a:gd name="connsiteX123" fmla="*/ 8313469 w 12192000"/>
                <a:gd name="connsiteY123" fmla="*/ 574762 h 757168"/>
                <a:gd name="connsiteX124" fmla="*/ 8079520 w 12192000"/>
                <a:gd name="connsiteY124" fmla="*/ 558685 h 757168"/>
                <a:gd name="connsiteX125" fmla="*/ 7773327 w 12192000"/>
                <a:gd name="connsiteY125" fmla="*/ 558854 h 757168"/>
                <a:gd name="connsiteX126" fmla="*/ 7652477 w 12192000"/>
                <a:gd name="connsiteY126" fmla="*/ 547561 h 757168"/>
                <a:gd name="connsiteX127" fmla="*/ 7522274 w 12192000"/>
                <a:gd name="connsiteY127" fmla="*/ 532150 h 757168"/>
                <a:gd name="connsiteX128" fmla="*/ 7484080 w 12192000"/>
                <a:gd name="connsiteY128" fmla="*/ 530532 h 757168"/>
                <a:gd name="connsiteX129" fmla="*/ 7282277 w 12192000"/>
                <a:gd name="connsiteY129" fmla="*/ 540177 h 757168"/>
                <a:gd name="connsiteX130" fmla="*/ 7235690 w 12192000"/>
                <a:gd name="connsiteY130" fmla="*/ 551282 h 757168"/>
                <a:gd name="connsiteX131" fmla="*/ 7116339 w 12192000"/>
                <a:gd name="connsiteY131" fmla="*/ 539494 h 757168"/>
                <a:gd name="connsiteX132" fmla="*/ 7011067 w 12192000"/>
                <a:gd name="connsiteY132" fmla="*/ 511848 h 757168"/>
                <a:gd name="connsiteX133" fmla="*/ 6403234 w 12192000"/>
                <a:gd name="connsiteY133" fmla="*/ 432296 h 757168"/>
                <a:gd name="connsiteX134" fmla="*/ 6036273 w 12192000"/>
                <a:gd name="connsiteY134" fmla="*/ 412301 h 757168"/>
                <a:gd name="connsiteX135" fmla="*/ 5780467 w 12192000"/>
                <a:gd name="connsiteY135" fmla="*/ 377910 h 757168"/>
                <a:gd name="connsiteX136" fmla="*/ 5739051 w 12192000"/>
                <a:gd name="connsiteY136" fmla="*/ 353609 h 757168"/>
                <a:gd name="connsiteX137" fmla="*/ 5583566 w 12192000"/>
                <a:gd name="connsiteY137" fmla="*/ 321995 h 757168"/>
                <a:gd name="connsiteX138" fmla="*/ 5432030 w 12192000"/>
                <a:gd name="connsiteY138" fmla="*/ 362512 h 757168"/>
                <a:gd name="connsiteX139" fmla="*/ 5241398 w 12192000"/>
                <a:gd name="connsiteY139" fmla="*/ 425781 h 757168"/>
                <a:gd name="connsiteX140" fmla="*/ 5139710 w 12192000"/>
                <a:gd name="connsiteY140" fmla="*/ 421022 h 757168"/>
                <a:gd name="connsiteX141" fmla="*/ 4929402 w 12192000"/>
                <a:gd name="connsiteY141" fmla="*/ 424310 h 757168"/>
                <a:gd name="connsiteX142" fmla="*/ 4782793 w 12192000"/>
                <a:gd name="connsiteY142" fmla="*/ 441046 h 757168"/>
                <a:gd name="connsiteX143" fmla="*/ 4577594 w 12192000"/>
                <a:gd name="connsiteY143" fmla="*/ 459290 h 757168"/>
                <a:gd name="connsiteX144" fmla="*/ 4500826 w 12192000"/>
                <a:gd name="connsiteY144" fmla="*/ 470529 h 757168"/>
                <a:gd name="connsiteX145" fmla="*/ 4317973 w 12192000"/>
                <a:gd name="connsiteY145" fmla="*/ 483649 h 757168"/>
                <a:gd name="connsiteX146" fmla="*/ 4166722 w 12192000"/>
                <a:gd name="connsiteY146" fmla="*/ 490602 h 757168"/>
                <a:gd name="connsiteX147" fmla="*/ 4042814 w 12192000"/>
                <a:gd name="connsiteY147" fmla="*/ 530660 h 757168"/>
                <a:gd name="connsiteX148" fmla="*/ 4002653 w 12192000"/>
                <a:gd name="connsiteY148" fmla="*/ 552594 h 757168"/>
                <a:gd name="connsiteX149" fmla="*/ 3969549 w 12192000"/>
                <a:gd name="connsiteY149" fmla="*/ 566312 h 757168"/>
                <a:gd name="connsiteX150" fmla="*/ 3821685 w 12192000"/>
                <a:gd name="connsiteY150" fmla="*/ 649183 h 757168"/>
                <a:gd name="connsiteX151" fmla="*/ 3805138 w 12192000"/>
                <a:gd name="connsiteY151" fmla="*/ 655947 h 757168"/>
                <a:gd name="connsiteX152" fmla="*/ 3609177 w 12192000"/>
                <a:gd name="connsiteY152" fmla="*/ 687459 h 757168"/>
                <a:gd name="connsiteX153" fmla="*/ 3539727 w 12192000"/>
                <a:gd name="connsiteY153" fmla="*/ 706521 h 757168"/>
                <a:gd name="connsiteX154" fmla="*/ 3396572 w 12192000"/>
                <a:gd name="connsiteY154" fmla="*/ 755681 h 757168"/>
                <a:gd name="connsiteX155" fmla="*/ 3341054 w 12192000"/>
                <a:gd name="connsiteY155" fmla="*/ 754679 h 757168"/>
                <a:gd name="connsiteX156" fmla="*/ 3138775 w 12192000"/>
                <a:gd name="connsiteY156" fmla="*/ 710120 h 757168"/>
                <a:gd name="connsiteX157" fmla="*/ 3037283 w 12192000"/>
                <a:gd name="connsiteY157" fmla="*/ 666453 h 757168"/>
                <a:gd name="connsiteX158" fmla="*/ 3002117 w 12192000"/>
                <a:gd name="connsiteY158" fmla="*/ 649347 h 757168"/>
                <a:gd name="connsiteX159" fmla="*/ 2747294 w 12192000"/>
                <a:gd name="connsiteY159" fmla="*/ 652400 h 757168"/>
                <a:gd name="connsiteX160" fmla="*/ 2676273 w 12192000"/>
                <a:gd name="connsiteY160" fmla="*/ 652304 h 757168"/>
                <a:gd name="connsiteX161" fmla="*/ 2432360 w 12192000"/>
                <a:gd name="connsiteY161" fmla="*/ 657836 h 757168"/>
                <a:gd name="connsiteX162" fmla="*/ 2382311 w 12192000"/>
                <a:gd name="connsiteY162" fmla="*/ 650824 h 757168"/>
                <a:gd name="connsiteX163" fmla="*/ 2055134 w 12192000"/>
                <a:gd name="connsiteY163" fmla="*/ 630053 h 757168"/>
                <a:gd name="connsiteX164" fmla="*/ 2031829 w 12192000"/>
                <a:gd name="connsiteY164" fmla="*/ 639324 h 757168"/>
                <a:gd name="connsiteX165" fmla="*/ 1912764 w 12192000"/>
                <a:gd name="connsiteY165" fmla="*/ 664183 h 757168"/>
                <a:gd name="connsiteX166" fmla="*/ 1755637 w 12192000"/>
                <a:gd name="connsiteY166" fmla="*/ 663960 h 757168"/>
                <a:gd name="connsiteX167" fmla="*/ 1727159 w 12192000"/>
                <a:gd name="connsiteY167" fmla="*/ 659605 h 757168"/>
                <a:gd name="connsiteX168" fmla="*/ 1622470 w 12192000"/>
                <a:gd name="connsiteY168" fmla="*/ 634850 h 757168"/>
                <a:gd name="connsiteX169" fmla="*/ 1385955 w 12192000"/>
                <a:gd name="connsiteY169" fmla="*/ 604522 h 757168"/>
                <a:gd name="connsiteX170" fmla="*/ 1340055 w 12192000"/>
                <a:gd name="connsiteY170" fmla="*/ 595629 h 757168"/>
                <a:gd name="connsiteX171" fmla="*/ 1257271 w 12192000"/>
                <a:gd name="connsiteY171" fmla="*/ 581180 h 757168"/>
                <a:gd name="connsiteX172" fmla="*/ 1031914 w 12192000"/>
                <a:gd name="connsiteY172" fmla="*/ 562692 h 757168"/>
                <a:gd name="connsiteX173" fmla="*/ 922031 w 12192000"/>
                <a:gd name="connsiteY173" fmla="*/ 566853 h 757168"/>
                <a:gd name="connsiteX174" fmla="*/ 873250 w 12192000"/>
                <a:gd name="connsiteY174" fmla="*/ 563724 h 757168"/>
                <a:gd name="connsiteX175" fmla="*/ 711627 w 12192000"/>
                <a:gd name="connsiteY175" fmla="*/ 529880 h 757168"/>
                <a:gd name="connsiteX176" fmla="*/ 311112 w 12192000"/>
                <a:gd name="connsiteY176" fmla="*/ 525106 h 757168"/>
                <a:gd name="connsiteX177" fmla="*/ 184145 w 12192000"/>
                <a:gd name="connsiteY177" fmla="*/ 532188 h 757168"/>
                <a:gd name="connsiteX178" fmla="*/ 116886 w 12192000"/>
                <a:gd name="connsiteY178" fmla="*/ 530572 h 757168"/>
                <a:gd name="connsiteX179" fmla="*/ 23941 w 12192000"/>
                <a:gd name="connsiteY179" fmla="*/ 506433 h 757168"/>
                <a:gd name="connsiteX180" fmla="*/ 0 w 12192000"/>
                <a:gd name="connsiteY180" fmla="*/ 502149 h 75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Lst>
              <a:rect l="l" t="t" r="r" b="b"/>
              <a:pathLst>
                <a:path w="12192000" h="757168">
                  <a:moveTo>
                    <a:pt x="0" y="0"/>
                  </a:moveTo>
                  <a:lnTo>
                    <a:pt x="41653" y="6945"/>
                  </a:lnTo>
                  <a:cubicBezTo>
                    <a:pt x="55151" y="9178"/>
                    <a:pt x="68996" y="11810"/>
                    <a:pt x="81317" y="15509"/>
                  </a:cubicBezTo>
                  <a:cubicBezTo>
                    <a:pt x="92911" y="18978"/>
                    <a:pt x="102562" y="24446"/>
                    <a:pt x="114150" y="28105"/>
                  </a:cubicBezTo>
                  <a:cubicBezTo>
                    <a:pt x="145644" y="37958"/>
                    <a:pt x="177914" y="47281"/>
                    <a:pt x="214865" y="58374"/>
                  </a:cubicBezTo>
                  <a:cubicBezTo>
                    <a:pt x="236680" y="42349"/>
                    <a:pt x="264438" y="53534"/>
                    <a:pt x="299237" y="63560"/>
                  </a:cubicBezTo>
                  <a:cubicBezTo>
                    <a:pt x="334763" y="73816"/>
                    <a:pt x="376093" y="78654"/>
                    <a:pt x="415570" y="83774"/>
                  </a:cubicBezTo>
                  <a:cubicBezTo>
                    <a:pt x="487949" y="93100"/>
                    <a:pt x="560804" y="100354"/>
                    <a:pt x="633210" y="109108"/>
                  </a:cubicBezTo>
                  <a:cubicBezTo>
                    <a:pt x="648566" y="111058"/>
                    <a:pt x="666073" y="114072"/>
                    <a:pt x="677567" y="119446"/>
                  </a:cubicBezTo>
                  <a:cubicBezTo>
                    <a:pt x="756262" y="155621"/>
                    <a:pt x="853422" y="169678"/>
                    <a:pt x="946429" y="171502"/>
                  </a:cubicBezTo>
                  <a:cubicBezTo>
                    <a:pt x="1019582" y="173044"/>
                    <a:pt x="1091239" y="175083"/>
                    <a:pt x="1163367" y="182106"/>
                  </a:cubicBezTo>
                  <a:cubicBezTo>
                    <a:pt x="1168863" y="182586"/>
                    <a:pt x="1176224" y="182589"/>
                    <a:pt x="1180337" y="181279"/>
                  </a:cubicBezTo>
                  <a:cubicBezTo>
                    <a:pt x="1205822" y="172503"/>
                    <a:pt x="1231920" y="173109"/>
                    <a:pt x="1263939" y="173070"/>
                  </a:cubicBezTo>
                  <a:cubicBezTo>
                    <a:pt x="1309211" y="172961"/>
                    <a:pt x="1350592" y="176848"/>
                    <a:pt x="1392213" y="183225"/>
                  </a:cubicBezTo>
                  <a:cubicBezTo>
                    <a:pt x="1422516" y="187866"/>
                    <a:pt x="1453010" y="195759"/>
                    <a:pt x="1479752" y="205174"/>
                  </a:cubicBezTo>
                  <a:cubicBezTo>
                    <a:pt x="1516962" y="218381"/>
                    <a:pt x="1553071" y="224660"/>
                    <a:pt x="1589813" y="211706"/>
                  </a:cubicBezTo>
                  <a:cubicBezTo>
                    <a:pt x="1629541" y="197953"/>
                    <a:pt x="1673292" y="205778"/>
                    <a:pt x="1716264" y="207459"/>
                  </a:cubicBezTo>
                  <a:cubicBezTo>
                    <a:pt x="1734988" y="208248"/>
                    <a:pt x="1754789" y="209668"/>
                    <a:pt x="1772900" y="208137"/>
                  </a:cubicBezTo>
                  <a:cubicBezTo>
                    <a:pt x="1825381" y="203828"/>
                    <a:pt x="1876222" y="195808"/>
                    <a:pt x="1929319" y="193822"/>
                  </a:cubicBezTo>
                  <a:cubicBezTo>
                    <a:pt x="1958819" y="192698"/>
                    <a:pt x="1991232" y="199166"/>
                    <a:pt x="2021514" y="204186"/>
                  </a:cubicBezTo>
                  <a:cubicBezTo>
                    <a:pt x="2052154" y="209417"/>
                    <a:pt x="2082323" y="216530"/>
                    <a:pt x="2111753" y="223797"/>
                  </a:cubicBezTo>
                  <a:cubicBezTo>
                    <a:pt x="2131736" y="228659"/>
                    <a:pt x="2153567" y="233429"/>
                    <a:pt x="2169356" y="241125"/>
                  </a:cubicBezTo>
                  <a:cubicBezTo>
                    <a:pt x="2205243" y="258649"/>
                    <a:pt x="2242901" y="263295"/>
                    <a:pt x="2286638" y="257382"/>
                  </a:cubicBezTo>
                  <a:cubicBezTo>
                    <a:pt x="2293313" y="256396"/>
                    <a:pt x="2301018" y="256799"/>
                    <a:pt x="2308368" y="256995"/>
                  </a:cubicBezTo>
                  <a:cubicBezTo>
                    <a:pt x="2426026" y="259155"/>
                    <a:pt x="2543593" y="262834"/>
                    <a:pt x="2660621" y="262863"/>
                  </a:cubicBezTo>
                  <a:cubicBezTo>
                    <a:pt x="2708088" y="262871"/>
                    <a:pt x="2754165" y="254412"/>
                    <a:pt x="2801134" y="250006"/>
                  </a:cubicBezTo>
                  <a:cubicBezTo>
                    <a:pt x="2810748" y="249174"/>
                    <a:pt x="2821504" y="247638"/>
                    <a:pt x="2830994" y="249091"/>
                  </a:cubicBezTo>
                  <a:cubicBezTo>
                    <a:pt x="2934354" y="264045"/>
                    <a:pt x="3032340" y="255254"/>
                    <a:pt x="3129084" y="242009"/>
                  </a:cubicBezTo>
                  <a:cubicBezTo>
                    <a:pt x="3139090" y="240625"/>
                    <a:pt x="3151170" y="241831"/>
                    <a:pt x="3162162" y="242789"/>
                  </a:cubicBezTo>
                  <a:cubicBezTo>
                    <a:pt x="3192925" y="245736"/>
                    <a:pt x="3225969" y="254145"/>
                    <a:pt x="3254072" y="251612"/>
                  </a:cubicBezTo>
                  <a:cubicBezTo>
                    <a:pt x="3328782" y="244461"/>
                    <a:pt x="3402881" y="234992"/>
                    <a:pt x="3473491" y="221903"/>
                  </a:cubicBezTo>
                  <a:cubicBezTo>
                    <a:pt x="3545212" y="208683"/>
                    <a:pt x="3611651" y="197856"/>
                    <a:pt x="3691860" y="219228"/>
                  </a:cubicBezTo>
                  <a:cubicBezTo>
                    <a:pt x="3725977" y="228268"/>
                    <a:pt x="3771754" y="225515"/>
                    <a:pt x="3811494" y="225691"/>
                  </a:cubicBezTo>
                  <a:cubicBezTo>
                    <a:pt x="3840564" y="225687"/>
                    <a:pt x="3868906" y="218586"/>
                    <a:pt x="3897533" y="220087"/>
                  </a:cubicBezTo>
                  <a:cubicBezTo>
                    <a:pt x="3973874" y="224087"/>
                    <a:pt x="4042293" y="217563"/>
                    <a:pt x="4109430" y="200477"/>
                  </a:cubicBezTo>
                  <a:cubicBezTo>
                    <a:pt x="4135544" y="193834"/>
                    <a:pt x="4175268" y="201258"/>
                    <a:pt x="4208772" y="200914"/>
                  </a:cubicBezTo>
                  <a:cubicBezTo>
                    <a:pt x="4244136" y="200288"/>
                    <a:pt x="4280583" y="199908"/>
                    <a:pt x="4314641" y="196159"/>
                  </a:cubicBezTo>
                  <a:cubicBezTo>
                    <a:pt x="4402743" y="186278"/>
                    <a:pt x="4489848" y="174436"/>
                    <a:pt x="4577622" y="163774"/>
                  </a:cubicBezTo>
                  <a:cubicBezTo>
                    <a:pt x="4649843" y="154967"/>
                    <a:pt x="4719794" y="168553"/>
                    <a:pt x="4790345" y="177592"/>
                  </a:cubicBezTo>
                  <a:cubicBezTo>
                    <a:pt x="4834576" y="183345"/>
                    <a:pt x="4875614" y="193701"/>
                    <a:pt x="4926164" y="184139"/>
                  </a:cubicBezTo>
                  <a:cubicBezTo>
                    <a:pt x="4974485" y="175032"/>
                    <a:pt x="5034899" y="180870"/>
                    <a:pt x="5088812" y="177401"/>
                  </a:cubicBezTo>
                  <a:cubicBezTo>
                    <a:pt x="5134238" y="174439"/>
                    <a:pt x="5178353" y="168165"/>
                    <a:pt x="5222466" y="162082"/>
                  </a:cubicBezTo>
                  <a:cubicBezTo>
                    <a:pt x="5282519" y="153783"/>
                    <a:pt x="5341864" y="144876"/>
                    <a:pt x="5406528" y="153987"/>
                  </a:cubicBezTo>
                  <a:cubicBezTo>
                    <a:pt x="5479960" y="164323"/>
                    <a:pt x="5531876" y="142624"/>
                    <a:pt x="5590716" y="129490"/>
                  </a:cubicBezTo>
                  <a:cubicBezTo>
                    <a:pt x="5631296" y="120553"/>
                    <a:pt x="5675395" y="114659"/>
                    <a:pt x="5719429" y="110099"/>
                  </a:cubicBezTo>
                  <a:cubicBezTo>
                    <a:pt x="5778247" y="104215"/>
                    <a:pt x="5838715" y="102042"/>
                    <a:pt x="5897895" y="96368"/>
                  </a:cubicBezTo>
                  <a:cubicBezTo>
                    <a:pt x="5987399" y="87895"/>
                    <a:pt x="6077855" y="82333"/>
                    <a:pt x="6169957" y="94411"/>
                  </a:cubicBezTo>
                  <a:cubicBezTo>
                    <a:pt x="6212360" y="99875"/>
                    <a:pt x="6252010" y="101763"/>
                    <a:pt x="6294827" y="99236"/>
                  </a:cubicBezTo>
                  <a:cubicBezTo>
                    <a:pt x="6364965" y="95091"/>
                    <a:pt x="6436581" y="97891"/>
                    <a:pt x="6494261" y="71724"/>
                  </a:cubicBezTo>
                  <a:cubicBezTo>
                    <a:pt x="6514615" y="62488"/>
                    <a:pt x="6550354" y="61691"/>
                    <a:pt x="6579627" y="57883"/>
                  </a:cubicBezTo>
                  <a:cubicBezTo>
                    <a:pt x="6613354" y="53353"/>
                    <a:pt x="6637770" y="57878"/>
                    <a:pt x="6654800" y="77086"/>
                  </a:cubicBezTo>
                  <a:cubicBezTo>
                    <a:pt x="6662444" y="85688"/>
                    <a:pt x="6685147" y="94892"/>
                    <a:pt x="6703059" y="97166"/>
                  </a:cubicBezTo>
                  <a:cubicBezTo>
                    <a:pt x="6756799" y="103989"/>
                    <a:pt x="6806654" y="100687"/>
                    <a:pt x="6859445" y="90481"/>
                  </a:cubicBezTo>
                  <a:cubicBezTo>
                    <a:pt x="6908894" y="80861"/>
                    <a:pt x="6969747" y="85387"/>
                    <a:pt x="7025414" y="83536"/>
                  </a:cubicBezTo>
                  <a:cubicBezTo>
                    <a:pt x="7064862" y="82168"/>
                    <a:pt x="7104501" y="77186"/>
                    <a:pt x="7144137" y="79264"/>
                  </a:cubicBezTo>
                  <a:cubicBezTo>
                    <a:pt x="7193316" y="81841"/>
                    <a:pt x="7241809" y="90488"/>
                    <a:pt x="7291235" y="95367"/>
                  </a:cubicBezTo>
                  <a:cubicBezTo>
                    <a:pt x="7329668" y="99288"/>
                    <a:pt x="7368978" y="100585"/>
                    <a:pt x="7407395" y="104888"/>
                  </a:cubicBezTo>
                  <a:cubicBezTo>
                    <a:pt x="7438868" y="108256"/>
                    <a:pt x="7469832" y="114265"/>
                    <a:pt x="7500837" y="119515"/>
                  </a:cubicBezTo>
                  <a:cubicBezTo>
                    <a:pt x="7512146" y="121444"/>
                    <a:pt x="7523255" y="127178"/>
                    <a:pt x="7533567" y="126955"/>
                  </a:cubicBezTo>
                  <a:cubicBezTo>
                    <a:pt x="7636025" y="124121"/>
                    <a:pt x="7707510" y="164497"/>
                    <a:pt x="7792910" y="185188"/>
                  </a:cubicBezTo>
                  <a:cubicBezTo>
                    <a:pt x="7882663" y="207063"/>
                    <a:pt x="7969001" y="237914"/>
                    <a:pt x="8070699" y="235423"/>
                  </a:cubicBezTo>
                  <a:cubicBezTo>
                    <a:pt x="8132239" y="233879"/>
                    <a:pt x="8191903" y="225939"/>
                    <a:pt x="8253177" y="222473"/>
                  </a:cubicBezTo>
                  <a:cubicBezTo>
                    <a:pt x="8274949" y="221324"/>
                    <a:pt x="8299150" y="222976"/>
                    <a:pt x="8320683" y="226393"/>
                  </a:cubicBezTo>
                  <a:cubicBezTo>
                    <a:pt x="8424731" y="242340"/>
                    <a:pt x="8527777" y="249266"/>
                    <a:pt x="8631438" y="237528"/>
                  </a:cubicBezTo>
                  <a:cubicBezTo>
                    <a:pt x="8649201" y="235596"/>
                    <a:pt x="8668058" y="233915"/>
                    <a:pt x="8686410" y="234877"/>
                  </a:cubicBezTo>
                  <a:cubicBezTo>
                    <a:pt x="8786966" y="240146"/>
                    <a:pt x="8885480" y="249315"/>
                    <a:pt x="8980658" y="273001"/>
                  </a:cubicBezTo>
                  <a:cubicBezTo>
                    <a:pt x="9012626" y="280972"/>
                    <a:pt x="9052108" y="279035"/>
                    <a:pt x="9087625" y="282423"/>
                  </a:cubicBezTo>
                  <a:cubicBezTo>
                    <a:pt x="9120583" y="285484"/>
                    <a:pt x="9154319" y="287825"/>
                    <a:pt x="9186017" y="293875"/>
                  </a:cubicBezTo>
                  <a:cubicBezTo>
                    <a:pt x="9232288" y="302785"/>
                    <a:pt x="9275554" y="305815"/>
                    <a:pt x="9323931" y="302628"/>
                  </a:cubicBezTo>
                  <a:cubicBezTo>
                    <a:pt x="9370084" y="299705"/>
                    <a:pt x="9419491" y="304964"/>
                    <a:pt x="9467213" y="307275"/>
                  </a:cubicBezTo>
                  <a:cubicBezTo>
                    <a:pt x="9520438" y="309874"/>
                    <a:pt x="9573661" y="312473"/>
                    <a:pt x="9626826" y="316213"/>
                  </a:cubicBezTo>
                  <a:cubicBezTo>
                    <a:pt x="9648094" y="317708"/>
                    <a:pt x="9671915" y="326588"/>
                    <a:pt x="9689696" y="324467"/>
                  </a:cubicBezTo>
                  <a:cubicBezTo>
                    <a:pt x="9747117" y="317175"/>
                    <a:pt x="9803355" y="332523"/>
                    <a:pt x="9860526" y="329986"/>
                  </a:cubicBezTo>
                  <a:cubicBezTo>
                    <a:pt x="9888572" y="328594"/>
                    <a:pt x="9919723" y="338048"/>
                    <a:pt x="9949775" y="340386"/>
                  </a:cubicBezTo>
                  <a:cubicBezTo>
                    <a:pt x="9998886" y="344296"/>
                    <a:pt x="10048092" y="346302"/>
                    <a:pt x="10097252" y="349262"/>
                  </a:cubicBezTo>
                  <a:cubicBezTo>
                    <a:pt x="10113390" y="350297"/>
                    <a:pt x="10129133" y="351886"/>
                    <a:pt x="10145261" y="353113"/>
                  </a:cubicBezTo>
                  <a:cubicBezTo>
                    <a:pt x="10159555" y="354243"/>
                    <a:pt x="10174512" y="356743"/>
                    <a:pt x="10188159" y="356124"/>
                  </a:cubicBezTo>
                  <a:cubicBezTo>
                    <a:pt x="10237589" y="353944"/>
                    <a:pt x="10286441" y="348682"/>
                    <a:pt x="10336144" y="348235"/>
                  </a:cubicBezTo>
                  <a:cubicBezTo>
                    <a:pt x="10379222" y="347822"/>
                    <a:pt x="10423443" y="353764"/>
                    <a:pt x="10466847" y="354131"/>
                  </a:cubicBezTo>
                  <a:cubicBezTo>
                    <a:pt x="10543353" y="354898"/>
                    <a:pt x="10619988" y="353190"/>
                    <a:pt x="10696514" y="353575"/>
                  </a:cubicBezTo>
                  <a:cubicBezTo>
                    <a:pt x="10713071" y="353680"/>
                    <a:pt x="10730069" y="359342"/>
                    <a:pt x="10746932" y="360606"/>
                  </a:cubicBezTo>
                  <a:cubicBezTo>
                    <a:pt x="10799731" y="364326"/>
                    <a:pt x="10852569" y="367289"/>
                    <a:pt x="10905388" y="370627"/>
                  </a:cubicBezTo>
                  <a:cubicBezTo>
                    <a:pt x="10935470" y="372396"/>
                    <a:pt x="10965963" y="373421"/>
                    <a:pt x="10995602" y="376691"/>
                  </a:cubicBezTo>
                  <a:cubicBezTo>
                    <a:pt x="11034750" y="381032"/>
                    <a:pt x="11070168" y="386324"/>
                    <a:pt x="11107647" y="373405"/>
                  </a:cubicBezTo>
                  <a:cubicBezTo>
                    <a:pt x="11165372" y="353347"/>
                    <a:pt x="11236837" y="366060"/>
                    <a:pt x="11302440" y="364156"/>
                  </a:cubicBezTo>
                  <a:cubicBezTo>
                    <a:pt x="11319394" y="363708"/>
                    <a:pt x="11336655" y="364422"/>
                    <a:pt x="11353613" y="363785"/>
                  </a:cubicBezTo>
                  <a:cubicBezTo>
                    <a:pt x="11384961" y="362566"/>
                    <a:pt x="11415955" y="360947"/>
                    <a:pt x="11447323" y="359346"/>
                  </a:cubicBezTo>
                  <a:cubicBezTo>
                    <a:pt x="11452855" y="359066"/>
                    <a:pt x="11459104" y="359200"/>
                    <a:pt x="11464292" y="358519"/>
                  </a:cubicBezTo>
                  <a:cubicBezTo>
                    <a:pt x="11512058" y="353010"/>
                    <a:pt x="11559143" y="346321"/>
                    <a:pt x="11607560" y="342370"/>
                  </a:cubicBezTo>
                  <a:cubicBezTo>
                    <a:pt x="11631218" y="340368"/>
                    <a:pt x="11657295" y="341352"/>
                    <a:pt x="11681426" y="344335"/>
                  </a:cubicBezTo>
                  <a:cubicBezTo>
                    <a:pt x="11751997" y="352993"/>
                    <a:pt x="11821986" y="358760"/>
                    <a:pt x="11893565" y="355261"/>
                  </a:cubicBezTo>
                  <a:cubicBezTo>
                    <a:pt x="11921973" y="353889"/>
                    <a:pt x="11953288" y="360300"/>
                    <a:pt x="11983290" y="363588"/>
                  </a:cubicBezTo>
                  <a:lnTo>
                    <a:pt x="12192000" y="388018"/>
                  </a:lnTo>
                  <a:lnTo>
                    <a:pt x="12192000" y="577115"/>
                  </a:lnTo>
                  <a:lnTo>
                    <a:pt x="12157329" y="588862"/>
                  </a:lnTo>
                  <a:cubicBezTo>
                    <a:pt x="12118393" y="608572"/>
                    <a:pt x="12109715" y="605637"/>
                    <a:pt x="12066948" y="586034"/>
                  </a:cubicBezTo>
                  <a:cubicBezTo>
                    <a:pt x="12016991" y="563193"/>
                    <a:pt x="11965119" y="541779"/>
                    <a:pt x="11911344" y="521599"/>
                  </a:cubicBezTo>
                  <a:cubicBezTo>
                    <a:pt x="11894383" y="515178"/>
                    <a:pt x="11869417" y="514060"/>
                    <a:pt x="11847823" y="511785"/>
                  </a:cubicBezTo>
                  <a:cubicBezTo>
                    <a:pt x="11811233" y="507768"/>
                    <a:pt x="11773630" y="501982"/>
                    <a:pt x="11737547" y="502380"/>
                  </a:cubicBezTo>
                  <a:cubicBezTo>
                    <a:pt x="11702930" y="502855"/>
                    <a:pt x="11668388" y="508866"/>
                    <a:pt x="11636052" y="514993"/>
                  </a:cubicBezTo>
                  <a:cubicBezTo>
                    <a:pt x="11545722" y="532199"/>
                    <a:pt x="11462455" y="555118"/>
                    <a:pt x="11394706" y="590867"/>
                  </a:cubicBezTo>
                  <a:cubicBezTo>
                    <a:pt x="11385999" y="595562"/>
                    <a:pt x="11369016" y="596581"/>
                    <a:pt x="11354978" y="597561"/>
                  </a:cubicBezTo>
                  <a:cubicBezTo>
                    <a:pt x="11332076" y="599224"/>
                    <a:pt x="11308448" y="600655"/>
                    <a:pt x="11285306" y="599825"/>
                  </a:cubicBezTo>
                  <a:cubicBezTo>
                    <a:pt x="11172906" y="595841"/>
                    <a:pt x="11083430" y="617861"/>
                    <a:pt x="11008528" y="656670"/>
                  </a:cubicBezTo>
                  <a:cubicBezTo>
                    <a:pt x="10986971" y="667750"/>
                    <a:pt x="10970753" y="668236"/>
                    <a:pt x="10948735" y="652964"/>
                  </a:cubicBezTo>
                  <a:cubicBezTo>
                    <a:pt x="10923173" y="635218"/>
                    <a:pt x="10885031" y="639705"/>
                    <a:pt x="10850698" y="641721"/>
                  </a:cubicBezTo>
                  <a:cubicBezTo>
                    <a:pt x="10815269" y="643680"/>
                    <a:pt x="10779458" y="645811"/>
                    <a:pt x="10744026" y="647769"/>
                  </a:cubicBezTo>
                  <a:cubicBezTo>
                    <a:pt x="10717832" y="649066"/>
                    <a:pt x="10692021" y="650003"/>
                    <a:pt x="10666160" y="651891"/>
                  </a:cubicBezTo>
                  <a:cubicBezTo>
                    <a:pt x="10585627" y="657783"/>
                    <a:pt x="10513854" y="650969"/>
                    <a:pt x="10450521" y="616552"/>
                  </a:cubicBezTo>
                  <a:cubicBezTo>
                    <a:pt x="10402221" y="590175"/>
                    <a:pt x="10339099" y="579806"/>
                    <a:pt x="10271192" y="583498"/>
                  </a:cubicBezTo>
                  <a:cubicBezTo>
                    <a:pt x="10262701" y="584006"/>
                    <a:pt x="10251859" y="587254"/>
                    <a:pt x="10246067" y="585423"/>
                  </a:cubicBezTo>
                  <a:cubicBezTo>
                    <a:pt x="10158786" y="558528"/>
                    <a:pt x="10086634" y="594049"/>
                    <a:pt x="10005027" y="592252"/>
                  </a:cubicBezTo>
                  <a:cubicBezTo>
                    <a:pt x="9969004" y="591507"/>
                    <a:pt x="9931565" y="603664"/>
                    <a:pt x="9898681" y="613195"/>
                  </a:cubicBezTo>
                  <a:cubicBezTo>
                    <a:pt x="9853463" y="626281"/>
                    <a:pt x="9813049" y="639042"/>
                    <a:pt x="9753225" y="629038"/>
                  </a:cubicBezTo>
                  <a:cubicBezTo>
                    <a:pt x="9693404" y="618845"/>
                    <a:pt x="9637675" y="628898"/>
                    <a:pt x="9591376" y="648601"/>
                  </a:cubicBezTo>
                  <a:cubicBezTo>
                    <a:pt x="9556001" y="663537"/>
                    <a:pt x="9518120" y="663077"/>
                    <a:pt x="9472860" y="655936"/>
                  </a:cubicBezTo>
                  <a:cubicBezTo>
                    <a:pt x="9416283" y="647056"/>
                    <a:pt x="9357217" y="643578"/>
                    <a:pt x="9299788" y="636945"/>
                  </a:cubicBezTo>
                  <a:cubicBezTo>
                    <a:pt x="9287347" y="635531"/>
                    <a:pt x="9271710" y="632039"/>
                    <a:pt x="9264605" y="627087"/>
                  </a:cubicBezTo>
                  <a:cubicBezTo>
                    <a:pt x="9177661" y="565680"/>
                    <a:pt x="9051076" y="558473"/>
                    <a:pt x="8926435" y="549269"/>
                  </a:cubicBezTo>
                  <a:cubicBezTo>
                    <a:pt x="8850925" y="543595"/>
                    <a:pt x="8774954" y="539613"/>
                    <a:pt x="8698934" y="536583"/>
                  </a:cubicBezTo>
                  <a:cubicBezTo>
                    <a:pt x="8673232" y="535428"/>
                    <a:pt x="8645916" y="537050"/>
                    <a:pt x="8622862" y="541563"/>
                  </a:cubicBezTo>
                  <a:cubicBezTo>
                    <a:pt x="8574890" y="551069"/>
                    <a:pt x="8530403" y="564380"/>
                    <a:pt x="8482784" y="574094"/>
                  </a:cubicBezTo>
                  <a:cubicBezTo>
                    <a:pt x="8464923" y="577929"/>
                    <a:pt x="8442157" y="576927"/>
                    <a:pt x="8421565" y="576610"/>
                  </a:cubicBezTo>
                  <a:cubicBezTo>
                    <a:pt x="8385152" y="576229"/>
                    <a:pt x="8345023" y="569546"/>
                    <a:pt x="8313469" y="574762"/>
                  </a:cubicBezTo>
                  <a:cubicBezTo>
                    <a:pt x="8231431" y="588203"/>
                    <a:pt x="8155671" y="580227"/>
                    <a:pt x="8079520" y="558685"/>
                  </a:cubicBezTo>
                  <a:cubicBezTo>
                    <a:pt x="7972906" y="528487"/>
                    <a:pt x="7870782" y="525043"/>
                    <a:pt x="7773327" y="558854"/>
                  </a:cubicBezTo>
                  <a:cubicBezTo>
                    <a:pt x="7729470" y="574107"/>
                    <a:pt x="7688069" y="563543"/>
                    <a:pt x="7652477" y="547561"/>
                  </a:cubicBezTo>
                  <a:cubicBezTo>
                    <a:pt x="7611494" y="529005"/>
                    <a:pt x="7570974" y="522685"/>
                    <a:pt x="7522274" y="532150"/>
                  </a:cubicBezTo>
                  <a:cubicBezTo>
                    <a:pt x="7511488" y="534257"/>
                    <a:pt x="7496511" y="532136"/>
                    <a:pt x="7484080" y="530532"/>
                  </a:cubicBezTo>
                  <a:cubicBezTo>
                    <a:pt x="7413133" y="522044"/>
                    <a:pt x="7341987" y="510303"/>
                    <a:pt x="7282277" y="540177"/>
                  </a:cubicBezTo>
                  <a:cubicBezTo>
                    <a:pt x="7270558" y="546051"/>
                    <a:pt x="7251336" y="547713"/>
                    <a:pt x="7235690" y="551282"/>
                  </a:cubicBezTo>
                  <a:cubicBezTo>
                    <a:pt x="7170161" y="565782"/>
                    <a:pt x="7172820" y="564203"/>
                    <a:pt x="7116339" y="539494"/>
                  </a:cubicBezTo>
                  <a:cubicBezTo>
                    <a:pt x="7086841" y="526502"/>
                    <a:pt x="7045980" y="512724"/>
                    <a:pt x="7011067" y="511848"/>
                  </a:cubicBezTo>
                  <a:cubicBezTo>
                    <a:pt x="6800473" y="506533"/>
                    <a:pt x="6601893" y="468653"/>
                    <a:pt x="6403234" y="432296"/>
                  </a:cubicBezTo>
                  <a:cubicBezTo>
                    <a:pt x="6280760" y="409851"/>
                    <a:pt x="6160432" y="402592"/>
                    <a:pt x="6036273" y="412301"/>
                  </a:cubicBezTo>
                  <a:cubicBezTo>
                    <a:pt x="5946471" y="419425"/>
                    <a:pt x="5863077" y="395593"/>
                    <a:pt x="5780467" y="377910"/>
                  </a:cubicBezTo>
                  <a:cubicBezTo>
                    <a:pt x="5763357" y="374343"/>
                    <a:pt x="5747757" y="363033"/>
                    <a:pt x="5739051" y="353609"/>
                  </a:cubicBezTo>
                  <a:cubicBezTo>
                    <a:pt x="5707675" y="320294"/>
                    <a:pt x="5653252" y="312483"/>
                    <a:pt x="5583566" y="321995"/>
                  </a:cubicBezTo>
                  <a:cubicBezTo>
                    <a:pt x="5528347" y="329404"/>
                    <a:pt x="5477716" y="340486"/>
                    <a:pt x="5432030" y="362512"/>
                  </a:cubicBezTo>
                  <a:cubicBezTo>
                    <a:pt x="5378421" y="388318"/>
                    <a:pt x="5322767" y="418026"/>
                    <a:pt x="5241398" y="425781"/>
                  </a:cubicBezTo>
                  <a:cubicBezTo>
                    <a:pt x="5206262" y="429089"/>
                    <a:pt x="5176131" y="428273"/>
                    <a:pt x="5139710" y="421022"/>
                  </a:cubicBezTo>
                  <a:cubicBezTo>
                    <a:pt x="5069048" y="407018"/>
                    <a:pt x="4997864" y="396037"/>
                    <a:pt x="4929402" y="424310"/>
                  </a:cubicBezTo>
                  <a:cubicBezTo>
                    <a:pt x="4891785" y="439890"/>
                    <a:pt x="4841650" y="448519"/>
                    <a:pt x="4782793" y="441046"/>
                  </a:cubicBezTo>
                  <a:cubicBezTo>
                    <a:pt x="4709316" y="431663"/>
                    <a:pt x="4641426" y="442031"/>
                    <a:pt x="4577594" y="459290"/>
                  </a:cubicBezTo>
                  <a:cubicBezTo>
                    <a:pt x="4554816" y="465538"/>
                    <a:pt x="4527069" y="468279"/>
                    <a:pt x="4500826" y="470529"/>
                  </a:cubicBezTo>
                  <a:cubicBezTo>
                    <a:pt x="4440199" y="475746"/>
                    <a:pt x="4379252" y="479993"/>
                    <a:pt x="4317973" y="483649"/>
                  </a:cubicBezTo>
                  <a:cubicBezTo>
                    <a:pt x="4267762" y="486741"/>
                    <a:pt x="4217264" y="488292"/>
                    <a:pt x="4166722" y="490602"/>
                  </a:cubicBezTo>
                  <a:cubicBezTo>
                    <a:pt x="4111394" y="493045"/>
                    <a:pt x="4067073" y="503124"/>
                    <a:pt x="4042814" y="530660"/>
                  </a:cubicBezTo>
                  <a:cubicBezTo>
                    <a:pt x="4034996" y="539407"/>
                    <a:pt x="4017001" y="545715"/>
                    <a:pt x="4002653" y="552594"/>
                  </a:cubicBezTo>
                  <a:cubicBezTo>
                    <a:pt x="3992459" y="557592"/>
                    <a:pt x="3979023" y="561086"/>
                    <a:pt x="3969549" y="566312"/>
                  </a:cubicBezTo>
                  <a:cubicBezTo>
                    <a:pt x="3919896" y="593854"/>
                    <a:pt x="3870968" y="621622"/>
                    <a:pt x="3821685" y="649183"/>
                  </a:cubicBezTo>
                  <a:cubicBezTo>
                    <a:pt x="3816761" y="651788"/>
                    <a:pt x="3811445" y="654943"/>
                    <a:pt x="3805138" y="655947"/>
                  </a:cubicBezTo>
                  <a:cubicBezTo>
                    <a:pt x="3739817" y="666451"/>
                    <a:pt x="3673801" y="676154"/>
                    <a:pt x="3609177" y="687459"/>
                  </a:cubicBezTo>
                  <a:cubicBezTo>
                    <a:pt x="3584288" y="691878"/>
                    <a:pt x="3558597" y="697589"/>
                    <a:pt x="3539727" y="706521"/>
                  </a:cubicBezTo>
                  <a:cubicBezTo>
                    <a:pt x="3496714" y="726780"/>
                    <a:pt x="3457268" y="749132"/>
                    <a:pt x="3396572" y="755681"/>
                  </a:cubicBezTo>
                  <a:cubicBezTo>
                    <a:pt x="3378807" y="757611"/>
                    <a:pt x="3357809" y="758036"/>
                    <a:pt x="3341054" y="754679"/>
                  </a:cubicBezTo>
                  <a:cubicBezTo>
                    <a:pt x="3272962" y="740809"/>
                    <a:pt x="3206471" y="724541"/>
                    <a:pt x="3138775" y="710120"/>
                  </a:cubicBezTo>
                  <a:cubicBezTo>
                    <a:pt x="3095820" y="701191"/>
                    <a:pt x="3056969" y="691141"/>
                    <a:pt x="3037283" y="666453"/>
                  </a:cubicBezTo>
                  <a:cubicBezTo>
                    <a:pt x="3031764" y="659487"/>
                    <a:pt x="3015626" y="651391"/>
                    <a:pt x="3002117" y="649347"/>
                  </a:cubicBezTo>
                  <a:cubicBezTo>
                    <a:pt x="2915220" y="636209"/>
                    <a:pt x="2829194" y="627503"/>
                    <a:pt x="2747294" y="652400"/>
                  </a:cubicBezTo>
                  <a:cubicBezTo>
                    <a:pt x="2730084" y="657794"/>
                    <a:pt x="2698519" y="656140"/>
                    <a:pt x="2676273" y="652304"/>
                  </a:cubicBezTo>
                  <a:cubicBezTo>
                    <a:pt x="2590546" y="637890"/>
                    <a:pt x="2508883" y="630176"/>
                    <a:pt x="2432360" y="657836"/>
                  </a:cubicBezTo>
                  <a:cubicBezTo>
                    <a:pt x="2423352" y="661179"/>
                    <a:pt x="2395274" y="656272"/>
                    <a:pt x="2382311" y="650824"/>
                  </a:cubicBezTo>
                  <a:cubicBezTo>
                    <a:pt x="2257393" y="597728"/>
                    <a:pt x="2187724" y="592930"/>
                    <a:pt x="2055134" y="630053"/>
                  </a:cubicBezTo>
                  <a:cubicBezTo>
                    <a:pt x="2046542" y="632464"/>
                    <a:pt x="2035364" y="635121"/>
                    <a:pt x="2031829" y="639324"/>
                  </a:cubicBezTo>
                  <a:cubicBezTo>
                    <a:pt x="2007977" y="666120"/>
                    <a:pt x="1960229" y="664380"/>
                    <a:pt x="1912764" y="664183"/>
                  </a:cubicBezTo>
                  <a:cubicBezTo>
                    <a:pt x="1860521" y="663924"/>
                    <a:pt x="1808236" y="664426"/>
                    <a:pt x="1755637" y="663960"/>
                  </a:cubicBezTo>
                  <a:cubicBezTo>
                    <a:pt x="1746439" y="663859"/>
                    <a:pt x="1736243" y="661799"/>
                    <a:pt x="1727159" y="659605"/>
                  </a:cubicBezTo>
                  <a:cubicBezTo>
                    <a:pt x="1692256" y="651480"/>
                    <a:pt x="1658604" y="640559"/>
                    <a:pt x="1622470" y="634850"/>
                  </a:cubicBezTo>
                  <a:cubicBezTo>
                    <a:pt x="1544362" y="622552"/>
                    <a:pt x="1469248" y="602210"/>
                    <a:pt x="1385955" y="604522"/>
                  </a:cubicBezTo>
                  <a:cubicBezTo>
                    <a:pt x="1371585" y="604913"/>
                    <a:pt x="1355357" y="598530"/>
                    <a:pt x="1340055" y="595629"/>
                  </a:cubicBezTo>
                  <a:cubicBezTo>
                    <a:pt x="1312351" y="590552"/>
                    <a:pt x="1285460" y="583993"/>
                    <a:pt x="1257271" y="581180"/>
                  </a:cubicBezTo>
                  <a:cubicBezTo>
                    <a:pt x="1182583" y="573830"/>
                    <a:pt x="1107142" y="566824"/>
                    <a:pt x="1031914" y="562692"/>
                  </a:cubicBezTo>
                  <a:cubicBezTo>
                    <a:pt x="995593" y="560597"/>
                    <a:pt x="958880" y="565923"/>
                    <a:pt x="922031" y="566853"/>
                  </a:cubicBezTo>
                  <a:cubicBezTo>
                    <a:pt x="905446" y="567320"/>
                    <a:pt x="878533" y="568199"/>
                    <a:pt x="873250" y="563724"/>
                  </a:cubicBezTo>
                  <a:cubicBezTo>
                    <a:pt x="832343" y="529722"/>
                    <a:pt x="772202" y="532674"/>
                    <a:pt x="711627" y="529880"/>
                  </a:cubicBezTo>
                  <a:cubicBezTo>
                    <a:pt x="577999" y="523641"/>
                    <a:pt x="447408" y="543696"/>
                    <a:pt x="311112" y="525106"/>
                  </a:cubicBezTo>
                  <a:cubicBezTo>
                    <a:pt x="271645" y="519795"/>
                    <a:pt x="226936" y="530235"/>
                    <a:pt x="184145" y="532188"/>
                  </a:cubicBezTo>
                  <a:cubicBezTo>
                    <a:pt x="162015" y="533128"/>
                    <a:pt x="137665" y="534333"/>
                    <a:pt x="116886" y="530572"/>
                  </a:cubicBezTo>
                  <a:cubicBezTo>
                    <a:pt x="84810" y="524693"/>
                    <a:pt x="54011" y="515448"/>
                    <a:pt x="23941" y="506433"/>
                  </a:cubicBezTo>
                  <a:lnTo>
                    <a:pt x="0" y="502149"/>
                  </a:lnTo>
                  <a:close/>
                </a:path>
              </a:pathLst>
            </a:custGeom>
            <a:blipFill>
              <a:blip r:embed="rId5">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Tree>
    <p:extLst>
      <p:ext uri="{BB962C8B-B14F-4D97-AF65-F5344CB8AC3E}">
        <p14:creationId xmlns:p14="http://schemas.microsoft.com/office/powerpoint/2010/main" val="35278972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F349F5-43D3-4324-A7EA-C9F2A341A728}"/>
              </a:ext>
            </a:extLst>
          </p:cNvPr>
          <p:cNvSpPr>
            <a:spLocks noGrp="1"/>
          </p:cNvSpPr>
          <p:nvPr>
            <p:ph type="title"/>
          </p:nvPr>
        </p:nvSpPr>
        <p:spPr>
          <a:xfrm>
            <a:off x="793662" y="386930"/>
            <a:ext cx="10066122" cy="1298448"/>
          </a:xfrm>
        </p:spPr>
        <p:txBody>
          <a:bodyPr anchor="b">
            <a:normAutofit/>
          </a:bodyPr>
          <a:lstStyle/>
          <a:p>
            <a:r>
              <a:rPr lang="en-US"/>
              <a:t>Common Misinterpretations of what “Statistically Significant” Means </a:t>
            </a:r>
          </a:p>
        </p:txBody>
      </p:sp>
      <p:sp>
        <p:nvSpPr>
          <p:cNvPr id="18" name="Rectangle 17">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18AB008-1C8D-4CC0-9544-829127D3CA75}"/>
                  </a:ext>
                </a:extLst>
              </p:cNvPr>
              <p:cNvSpPr>
                <a:spLocks noGrp="1"/>
              </p:cNvSpPr>
              <p:nvPr>
                <p:ph idx="1"/>
              </p:nvPr>
            </p:nvSpPr>
            <p:spPr>
              <a:xfrm>
                <a:off x="793661" y="2599509"/>
                <a:ext cx="4530898" cy="3639450"/>
              </a:xfrm>
            </p:spPr>
            <p:txBody>
              <a:bodyPr anchor="ctr">
                <a:normAutofit/>
              </a:bodyPr>
              <a:lstStyle/>
              <a:p>
                <a:r>
                  <a:rPr lang="en-US" sz="1700"/>
                  <a:t>Viewing p-values as if they represent the probability that the results occurred because of sampling error (e.g., p = .05 implies that there is only a .05 probability that the results were caused by chance) </a:t>
                </a:r>
              </a:p>
              <a:p>
                <a:r>
                  <a:rPr lang="en-US" sz="1700"/>
                  <a:t>Assuming that statistical significance is the same thing as managerial significance </a:t>
                </a:r>
              </a:p>
              <a:p>
                <a:r>
                  <a:rPr lang="en-US" sz="1700"/>
                  <a:t>Viewing the </a:t>
                </a:r>
                <a14:m>
                  <m:oMath xmlns:m="http://schemas.openxmlformats.org/officeDocument/2006/math">
                    <m:r>
                      <a:rPr lang="en-US" sz="1700" b="0" i="1">
                        <a:latin typeface="Cambria Math" panose="02040503050406030204" pitchFamily="18" charset="0"/>
                      </a:rPr>
                      <m:t>𝛼</m:t>
                    </m:r>
                  </m:oMath>
                </a14:m>
                <a:r>
                  <a:rPr lang="en-US" sz="1700"/>
                  <a:t> or p levels as if they are somehow related to the probability that the research hypothesis is true (e.g., a p-value such as p&gt;.001 is “highly significant” and therefore more valid than p&lt; .05). </a:t>
                </a:r>
              </a:p>
            </p:txBody>
          </p:sp>
        </mc:Choice>
        <mc:Fallback xmlns="">
          <p:sp>
            <p:nvSpPr>
              <p:cNvPr id="3" name="Content Placeholder 2">
                <a:extLst>
                  <a:ext uri="{FF2B5EF4-FFF2-40B4-BE49-F238E27FC236}">
                    <a16:creationId xmlns:a16="http://schemas.microsoft.com/office/drawing/2014/main" id="{C18AB008-1C8D-4CC0-9544-829127D3CA75}"/>
                  </a:ext>
                </a:extLst>
              </p:cNvPr>
              <p:cNvSpPr>
                <a:spLocks noGrp="1" noRot="1" noChangeAspect="1" noMove="1" noResize="1" noEditPoints="1" noAdjustHandles="1" noChangeArrowheads="1" noChangeShapeType="1" noTextEdit="1"/>
              </p:cNvSpPr>
              <p:nvPr>
                <p:ph idx="1"/>
              </p:nvPr>
            </p:nvSpPr>
            <p:spPr>
              <a:xfrm>
                <a:off x="793661" y="2599509"/>
                <a:ext cx="4530898" cy="3639450"/>
              </a:xfrm>
              <a:blipFill>
                <a:blip r:embed="rId2"/>
                <a:stretch>
                  <a:fillRect l="-673"/>
                </a:stretch>
              </a:blipFill>
            </p:spPr>
            <p:txBody>
              <a:bodyPr/>
              <a:lstStyle/>
              <a:p>
                <a:r>
                  <a:rPr lang="en-US">
                    <a:noFill/>
                  </a:rPr>
                  <a:t> </a:t>
                </a:r>
              </a:p>
            </p:txBody>
          </p:sp>
        </mc:Fallback>
      </mc:AlternateContent>
      <p:pic>
        <p:nvPicPr>
          <p:cNvPr id="7" name="Picture 6" descr="A person with a mustache&#10;&#10;Description automatically generated with low confidence">
            <a:extLst>
              <a:ext uri="{FF2B5EF4-FFF2-40B4-BE49-F238E27FC236}">
                <a16:creationId xmlns:a16="http://schemas.microsoft.com/office/drawing/2014/main" id="{BD584F51-1B45-496F-A640-C1296418061E}"/>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288892" y="2484255"/>
            <a:ext cx="4395556" cy="3714244"/>
          </a:xfrm>
          <a:prstGeom prst="rect">
            <a:avLst/>
          </a:prstGeom>
        </p:spPr>
      </p:pic>
      <p:sp>
        <p:nvSpPr>
          <p:cNvPr id="22" name="Rectangle 21">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8073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2AEEBC8-9D30-42EF-95F2-386C2653FB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6253966-ECCF-413A-8B9E-8F3E5467C4DF}"/>
              </a:ext>
            </a:extLst>
          </p:cNvPr>
          <p:cNvSpPr>
            <a:spLocks noGrp="1"/>
          </p:cNvSpPr>
          <p:nvPr>
            <p:ph type="title"/>
          </p:nvPr>
        </p:nvSpPr>
        <p:spPr>
          <a:xfrm>
            <a:off x="630936" y="502920"/>
            <a:ext cx="3419856" cy="1463040"/>
          </a:xfrm>
        </p:spPr>
        <p:txBody>
          <a:bodyPr anchor="ctr">
            <a:normAutofit/>
          </a:bodyPr>
          <a:lstStyle/>
          <a:p>
            <a:r>
              <a:rPr lang="en-US" sz="3000"/>
              <a:t>Testing Hypotheses about Individual Variables </a:t>
            </a:r>
          </a:p>
        </p:txBody>
      </p:sp>
      <p:sp>
        <p:nvSpPr>
          <p:cNvPr id="13" name="sketch line">
            <a:extLst>
              <a:ext uri="{FF2B5EF4-FFF2-40B4-BE49-F238E27FC236}">
                <a16:creationId xmlns:a16="http://schemas.microsoft.com/office/drawing/2014/main" id="{2E92FA66-67D7-4CB4-94D3-E643A9AD47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566159" y="1225296"/>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B6B894F5-97E5-49EF-B4FA-1453B1DEADF7}"/>
              </a:ext>
            </a:extLst>
          </p:cNvPr>
          <p:cNvSpPr>
            <a:spLocks noGrp="1"/>
          </p:cNvSpPr>
          <p:nvPr>
            <p:ph idx="1"/>
          </p:nvPr>
        </p:nvSpPr>
        <p:spPr>
          <a:xfrm>
            <a:off x="4654295" y="502920"/>
            <a:ext cx="6894576" cy="1463040"/>
          </a:xfrm>
        </p:spPr>
        <p:txBody>
          <a:bodyPr anchor="ctr">
            <a:normAutofit/>
          </a:bodyPr>
          <a:lstStyle/>
          <a:p>
            <a:r>
              <a:rPr lang="en-US" sz="2200"/>
              <a:t>Categorical Variables: Chi-square goodness-of-fit test: A statistical test to determine whether some observed pattern of frequencies corresponds to an expected pattern. </a:t>
            </a:r>
          </a:p>
        </p:txBody>
      </p:sp>
      <p:pic>
        <p:nvPicPr>
          <p:cNvPr id="5" name="table">
            <a:extLst>
              <a:ext uri="{FF2B5EF4-FFF2-40B4-BE49-F238E27FC236}">
                <a16:creationId xmlns:a16="http://schemas.microsoft.com/office/drawing/2014/main" id="{1845115E-79C9-4AF8-A5F2-E936ACF0FC6B}"/>
              </a:ext>
            </a:extLst>
          </p:cNvPr>
          <p:cNvPicPr>
            <a:picLocks noChangeAspect="1"/>
          </p:cNvPicPr>
          <p:nvPr/>
        </p:nvPicPr>
        <p:blipFill>
          <a:blip r:embed="rId2"/>
          <a:stretch>
            <a:fillRect/>
          </a:stretch>
        </p:blipFill>
        <p:spPr>
          <a:xfrm>
            <a:off x="909942" y="2290936"/>
            <a:ext cx="10359924" cy="3959352"/>
          </a:xfrm>
          <a:prstGeom prst="rect">
            <a:avLst/>
          </a:prstGeom>
        </p:spPr>
      </p:pic>
      <p:sp>
        <p:nvSpPr>
          <p:cNvPr id="4" name="Content Placeholder 2">
            <a:extLst>
              <a:ext uri="{FF2B5EF4-FFF2-40B4-BE49-F238E27FC236}">
                <a16:creationId xmlns:a16="http://schemas.microsoft.com/office/drawing/2014/main" id="{D58A3C99-0A0D-4DB7-BB0C-25662606B826}"/>
              </a:ext>
            </a:extLst>
          </p:cNvPr>
          <p:cNvSpPr>
            <a:spLocks noGrp="1"/>
          </p:cNvSpPr>
          <p:nvPr/>
        </p:nvSpPr>
        <p:spPr bwMode="auto">
          <a:xfrm>
            <a:off x="1981200" y="2003264"/>
            <a:ext cx="832104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ts val="600"/>
              </a:spcBef>
              <a:spcAft>
                <a:spcPts val="600"/>
              </a:spcAft>
              <a:buChar char="•"/>
              <a:defRPr sz="3600">
                <a:solidFill>
                  <a:schemeClr val="tx1"/>
                </a:solidFill>
                <a:latin typeface="+mj-lt"/>
                <a:ea typeface="ＭＳ Ｐゴシック" pitchFamily="-105" charset="-128"/>
                <a:cs typeface="Times New Roman MT Std"/>
              </a:defRPr>
            </a:lvl1pPr>
            <a:lvl2pPr marL="804672" indent="-347472" algn="l" rtl="0" eaLnBrk="1" fontAlgn="base" hangingPunct="1">
              <a:spcBef>
                <a:spcPts val="600"/>
              </a:spcBef>
              <a:spcAft>
                <a:spcPts val="600"/>
              </a:spcAft>
              <a:buFont typeface="Arial" panose="020B0604020202020204" pitchFamily="34" charset="0"/>
              <a:buChar char="•"/>
              <a:defRPr sz="3200">
                <a:solidFill>
                  <a:schemeClr val="tx1"/>
                </a:solidFill>
                <a:latin typeface="+mj-lt"/>
                <a:ea typeface="ＭＳ Ｐゴシック" charset="-128"/>
                <a:cs typeface="Times New Roman MT Std"/>
              </a:defRPr>
            </a:lvl2pPr>
            <a:lvl3pPr marL="1188720" indent="-274320" algn="l" rtl="0" eaLnBrk="1" fontAlgn="base" hangingPunct="1">
              <a:spcBef>
                <a:spcPts val="600"/>
              </a:spcBef>
              <a:spcAft>
                <a:spcPts val="600"/>
              </a:spcAft>
              <a:buChar char="•"/>
              <a:defRPr sz="3000">
                <a:solidFill>
                  <a:schemeClr val="tx1"/>
                </a:solidFill>
                <a:latin typeface="+mj-lt"/>
                <a:ea typeface="ＭＳ Ｐゴシック" charset="-128"/>
                <a:cs typeface="Times New Roman MT Std"/>
              </a:defRPr>
            </a:lvl3pPr>
            <a:lvl4pPr marL="1645920" indent="-274320" algn="l" rtl="0" eaLnBrk="1" fontAlgn="base" hangingPunct="1">
              <a:spcBef>
                <a:spcPts val="600"/>
              </a:spcBef>
              <a:spcAft>
                <a:spcPts val="600"/>
              </a:spcAft>
              <a:buFont typeface="Arial" panose="020B0604020202020204" pitchFamily="34" charset="0"/>
              <a:buChar char="•"/>
              <a:defRPr sz="2800">
                <a:solidFill>
                  <a:schemeClr val="tx1"/>
                </a:solidFill>
                <a:latin typeface="+mj-lt"/>
                <a:ea typeface="ＭＳ Ｐゴシック" charset="-128"/>
                <a:cs typeface="Times New Roman MT Std"/>
              </a:defRPr>
            </a:lvl4pPr>
            <a:lvl5pPr marL="2057400" indent="-228600" algn="l" rtl="0" eaLnBrk="1" fontAlgn="base" hangingPunct="1">
              <a:spcBef>
                <a:spcPts val="600"/>
              </a:spcBef>
              <a:spcAft>
                <a:spcPts val="600"/>
              </a:spcAft>
              <a:buFont typeface="Arial" panose="020B0604020202020204" pitchFamily="34" charset="0"/>
              <a:buChar char="•"/>
              <a:defRPr sz="2400">
                <a:solidFill>
                  <a:schemeClr val="tx1"/>
                </a:solidFill>
                <a:latin typeface="+mj-lt"/>
                <a:ea typeface="ＭＳ Ｐゴシック" charset="-128"/>
                <a:cs typeface="Times New Roman MT Std"/>
              </a:defRPr>
            </a:lvl5pPr>
            <a:lvl6pPr marL="2514600" indent="-228600" algn="l" rtl="0" eaLnBrk="1" fontAlgn="base" hangingPunct="1">
              <a:spcBef>
                <a:spcPct val="20000"/>
              </a:spcBef>
              <a:spcAft>
                <a:spcPct val="0"/>
              </a:spcAft>
              <a:buChar char="»"/>
              <a:defRPr sz="16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16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16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1600">
                <a:solidFill>
                  <a:schemeClr val="tx1"/>
                </a:solidFill>
                <a:latin typeface="+mn-lt"/>
                <a:ea typeface="ＭＳ Ｐゴシック" charset="-128"/>
              </a:defRPr>
            </a:lvl9pPr>
          </a:lstStyle>
          <a:p>
            <a:pPr marL="0" marR="0" lvl="0" indent="0" algn="l" defTabSz="914400" rtl="0" eaLnBrk="1" fontAlgn="base" latinLnBrk="0" hangingPunct="1">
              <a:lnSpc>
                <a:spcPct val="100000"/>
              </a:lnSpc>
              <a:spcBef>
                <a:spcPts val="600"/>
              </a:spcBef>
              <a:spcAft>
                <a:spcPts val="600"/>
              </a:spcAft>
              <a:buClrTx/>
              <a:buSzTx/>
              <a:buFontTx/>
              <a:buNone/>
              <a:tabLst/>
              <a:defRPr/>
            </a:pPr>
            <a:r>
              <a:rPr kumimoji="0" lang="en-US" sz="1700" b="1"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Exhibit 17.8  </a:t>
            </a:r>
            <a:r>
              <a:rPr kumimoji="0" lang="en-US" sz="1700" b="0"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AFC Customer Education Level Versus Education Level in Trade Area</a:t>
            </a:r>
          </a:p>
        </p:txBody>
      </p:sp>
      <p:sp>
        <p:nvSpPr>
          <p:cNvPr id="6" name="Content Placeholder 4">
            <a:extLst>
              <a:ext uri="{FF2B5EF4-FFF2-40B4-BE49-F238E27FC236}">
                <a16:creationId xmlns:a16="http://schemas.microsoft.com/office/drawing/2014/main" id="{6EF89187-6AFF-4ACC-9120-C68C077666E7}"/>
              </a:ext>
            </a:extLst>
          </p:cNvPr>
          <p:cNvSpPr>
            <a:spLocks noGrp="1"/>
          </p:cNvSpPr>
          <p:nvPr/>
        </p:nvSpPr>
        <p:spPr bwMode="auto">
          <a:xfrm>
            <a:off x="1981200" y="6309360"/>
            <a:ext cx="8229600" cy="685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ts val="600"/>
              </a:spcBef>
              <a:spcAft>
                <a:spcPts val="600"/>
              </a:spcAft>
              <a:buChar char="•"/>
              <a:defRPr sz="3600">
                <a:solidFill>
                  <a:schemeClr val="tx1"/>
                </a:solidFill>
                <a:latin typeface="+mj-lt"/>
                <a:ea typeface="ＭＳ Ｐゴシック" pitchFamily="-105" charset="-128"/>
                <a:cs typeface="Times New Roman MT Std"/>
              </a:defRPr>
            </a:lvl1pPr>
            <a:lvl2pPr marL="804672" indent="-347472" algn="l" rtl="0" eaLnBrk="1" fontAlgn="base" hangingPunct="1">
              <a:spcBef>
                <a:spcPts val="600"/>
              </a:spcBef>
              <a:spcAft>
                <a:spcPts val="600"/>
              </a:spcAft>
              <a:buFont typeface="Arial" panose="020B0604020202020204" pitchFamily="34" charset="0"/>
              <a:buChar char="•"/>
              <a:defRPr sz="3200">
                <a:solidFill>
                  <a:schemeClr val="tx1"/>
                </a:solidFill>
                <a:latin typeface="+mj-lt"/>
                <a:ea typeface="ＭＳ Ｐゴシック" charset="-128"/>
                <a:cs typeface="Times New Roman MT Std"/>
              </a:defRPr>
            </a:lvl2pPr>
            <a:lvl3pPr marL="1188720" indent="-274320" algn="l" rtl="0" eaLnBrk="1" fontAlgn="base" hangingPunct="1">
              <a:spcBef>
                <a:spcPts val="600"/>
              </a:spcBef>
              <a:spcAft>
                <a:spcPts val="600"/>
              </a:spcAft>
              <a:buChar char="•"/>
              <a:defRPr sz="3000">
                <a:solidFill>
                  <a:schemeClr val="tx1"/>
                </a:solidFill>
                <a:latin typeface="+mj-lt"/>
                <a:ea typeface="ＭＳ Ｐゴシック" charset="-128"/>
                <a:cs typeface="Times New Roman MT Std"/>
              </a:defRPr>
            </a:lvl3pPr>
            <a:lvl4pPr marL="1645920" indent="-274320" algn="l" rtl="0" eaLnBrk="1" fontAlgn="base" hangingPunct="1">
              <a:spcBef>
                <a:spcPts val="600"/>
              </a:spcBef>
              <a:spcAft>
                <a:spcPts val="600"/>
              </a:spcAft>
              <a:buFont typeface="Arial" panose="020B0604020202020204" pitchFamily="34" charset="0"/>
              <a:buChar char="•"/>
              <a:defRPr sz="2800">
                <a:solidFill>
                  <a:schemeClr val="tx1"/>
                </a:solidFill>
                <a:latin typeface="+mj-lt"/>
                <a:ea typeface="ＭＳ Ｐゴシック" charset="-128"/>
                <a:cs typeface="Times New Roman MT Std"/>
              </a:defRPr>
            </a:lvl4pPr>
            <a:lvl5pPr marL="2057400" indent="-228600" algn="l" rtl="0" eaLnBrk="1" fontAlgn="base" hangingPunct="1">
              <a:spcBef>
                <a:spcPts val="600"/>
              </a:spcBef>
              <a:spcAft>
                <a:spcPts val="600"/>
              </a:spcAft>
              <a:buFont typeface="Arial" panose="020B0604020202020204" pitchFamily="34" charset="0"/>
              <a:buChar char="•"/>
              <a:defRPr sz="2400">
                <a:solidFill>
                  <a:schemeClr val="tx1"/>
                </a:solidFill>
                <a:latin typeface="+mj-lt"/>
                <a:ea typeface="ＭＳ Ｐゴシック" charset="-128"/>
                <a:cs typeface="Times New Roman MT Std"/>
              </a:defRPr>
            </a:lvl5pPr>
            <a:lvl6pPr marL="2514600" indent="-228600" algn="l" rtl="0" eaLnBrk="1" fontAlgn="base" hangingPunct="1">
              <a:spcBef>
                <a:spcPct val="20000"/>
              </a:spcBef>
              <a:spcAft>
                <a:spcPct val="0"/>
              </a:spcAft>
              <a:buChar char="»"/>
              <a:defRPr sz="16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16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16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1600">
                <a:solidFill>
                  <a:schemeClr val="tx1"/>
                </a:solidFill>
                <a:latin typeface="+mn-lt"/>
                <a:ea typeface="ＭＳ Ｐゴシック" charset="-128"/>
              </a:defRPr>
            </a:lvl9pPr>
          </a:lstStyle>
          <a:p>
            <a:pPr marL="0" marR="0" lvl="0" indent="0" algn="ctr" defTabSz="914400" rtl="0" eaLnBrk="1" fontAlgn="base" latinLnBrk="0" hangingPunct="1">
              <a:lnSpc>
                <a:spcPct val="100000"/>
              </a:lnSpc>
              <a:spcBef>
                <a:spcPts val="600"/>
              </a:spcBef>
              <a:spcAft>
                <a:spcPts val="600"/>
              </a:spcAft>
              <a:buClrTx/>
              <a:buSzTx/>
              <a:buFontTx/>
              <a:buNone/>
              <a:tabLst/>
              <a:defRPr/>
            </a:pPr>
            <a:r>
              <a:rPr kumimoji="0" lang="en-US" sz="3600" b="1"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a:t>
            </a:r>
            <a:r>
              <a:rPr kumimoji="0" lang="el-GR" sz="3600" b="1" i="1"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Χ</a:t>
            </a:r>
            <a:r>
              <a:rPr kumimoji="0" lang="en-US" sz="3600" b="1" i="0" u="none" strike="noStrike" kern="1200" cap="none" spc="0" normalizeH="0" baseline="30000" noProof="0" dirty="0">
                <a:ln>
                  <a:noFill/>
                </a:ln>
                <a:solidFill>
                  <a:prstClr val="black"/>
                </a:solidFill>
                <a:effectLst/>
                <a:uLnTx/>
                <a:uFillTx/>
                <a:latin typeface="Calibri Light" panose="020F0302020204030204"/>
                <a:ea typeface="ＭＳ Ｐゴシック" pitchFamily="-105" charset="-128"/>
              </a:rPr>
              <a:t>2</a:t>
            </a:r>
            <a:r>
              <a:rPr kumimoji="0" lang="en-US" sz="3600" b="1"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 = 118.38, 5 </a:t>
            </a:r>
            <a:r>
              <a:rPr kumimoji="0" lang="en-US" sz="3600" b="1" i="0" u="none" strike="noStrike" kern="1200" cap="none" spc="0" normalizeH="0" baseline="0" noProof="0" dirty="0" err="1">
                <a:ln>
                  <a:noFill/>
                </a:ln>
                <a:solidFill>
                  <a:prstClr val="black"/>
                </a:solidFill>
                <a:effectLst/>
                <a:uLnTx/>
                <a:uFillTx/>
                <a:latin typeface="Calibri Light" panose="020F0302020204030204"/>
                <a:ea typeface="ＭＳ Ｐゴシック" pitchFamily="-105" charset="-128"/>
              </a:rPr>
              <a:t>d.f.</a:t>
            </a:r>
            <a:r>
              <a:rPr kumimoji="0" lang="en-US" sz="3600" b="1"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rPr>
              <a:t>, p &lt; .001)</a:t>
            </a:r>
            <a:endParaRPr kumimoji="0" lang="en-US" sz="3600" b="0" i="0" u="none" strike="noStrike" kern="1200" cap="none" spc="0" normalizeH="0" baseline="0" noProof="0" dirty="0">
              <a:ln>
                <a:noFill/>
              </a:ln>
              <a:solidFill>
                <a:prstClr val="black"/>
              </a:solidFill>
              <a:effectLst/>
              <a:uLnTx/>
              <a:uFillTx/>
              <a:latin typeface="Calibri Light" panose="020F0302020204030204"/>
              <a:ea typeface="ＭＳ Ｐゴシック" pitchFamily="-105" charset="-128"/>
            </a:endParaRPr>
          </a:p>
        </p:txBody>
      </p:sp>
    </p:spTree>
    <p:extLst>
      <p:ext uri="{BB962C8B-B14F-4D97-AF65-F5344CB8AC3E}">
        <p14:creationId xmlns:p14="http://schemas.microsoft.com/office/powerpoint/2010/main" val="2627122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F989E08-721B-47B3-9B94-F52CEB1E59B3}"/>
              </a:ext>
            </a:extLst>
          </p:cNvPr>
          <p:cNvSpPr>
            <a:spLocks noGrp="1"/>
          </p:cNvSpPr>
          <p:nvPr>
            <p:ph type="title"/>
          </p:nvPr>
        </p:nvSpPr>
        <p:spPr>
          <a:xfrm>
            <a:off x="841248" y="548640"/>
            <a:ext cx="3600860" cy="5431536"/>
          </a:xfrm>
        </p:spPr>
        <p:txBody>
          <a:bodyPr>
            <a:normAutofit/>
          </a:bodyPr>
          <a:lstStyle/>
          <a:p>
            <a:r>
              <a:rPr lang="en-US" sz="5400"/>
              <a:t>Testing Hypotheses about Individual Variables </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E6589AE3-F7CB-4243-9983-EABA7D054633}"/>
              </a:ext>
            </a:extLst>
          </p:cNvPr>
          <p:cNvSpPr>
            <a:spLocks noGrp="1"/>
          </p:cNvSpPr>
          <p:nvPr>
            <p:ph idx="1"/>
          </p:nvPr>
        </p:nvSpPr>
        <p:spPr>
          <a:xfrm>
            <a:off x="5126418" y="552091"/>
            <a:ext cx="6224335" cy="5431536"/>
          </a:xfrm>
        </p:spPr>
        <p:txBody>
          <a:bodyPr anchor="ctr">
            <a:normAutofit/>
          </a:bodyPr>
          <a:lstStyle/>
          <a:p>
            <a:r>
              <a:rPr lang="en-US" sz="2200" dirty="0"/>
              <a:t>Continuous Variables: A one-sample t-test can be used to compare a sample mean against an external standard. The analysis is easy to implement in a standard statistical software analysis package. </a:t>
            </a:r>
          </a:p>
        </p:txBody>
      </p:sp>
    </p:spTree>
    <p:extLst>
      <p:ext uri="{BB962C8B-B14F-4D97-AF65-F5344CB8AC3E}">
        <p14:creationId xmlns:p14="http://schemas.microsoft.com/office/powerpoint/2010/main" val="1540614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17186F-F60A-433D-B008-ADB7F7BAEC14}"/>
              </a:ext>
            </a:extLst>
          </p:cNvPr>
          <p:cNvSpPr>
            <a:spLocks noGrp="1"/>
          </p:cNvSpPr>
          <p:nvPr>
            <p:ph type="title"/>
          </p:nvPr>
        </p:nvSpPr>
        <p:spPr>
          <a:xfrm>
            <a:off x="838200" y="365125"/>
            <a:ext cx="10515600" cy="1325563"/>
          </a:xfrm>
        </p:spPr>
        <p:txBody>
          <a:bodyPr>
            <a:normAutofit/>
          </a:bodyPr>
          <a:lstStyle/>
          <a:p>
            <a:r>
              <a:rPr lang="en-US" sz="5400"/>
              <a:t>Independent t-test</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24E750-05BF-4FB2-AC79-F21CC9647522}"/>
              </a:ext>
            </a:extLst>
          </p:cNvPr>
          <p:cNvSpPr>
            <a:spLocks noGrp="1"/>
          </p:cNvSpPr>
          <p:nvPr>
            <p:ph idx="1"/>
          </p:nvPr>
        </p:nvSpPr>
        <p:spPr>
          <a:xfrm>
            <a:off x="838200" y="1929384"/>
            <a:ext cx="10515600" cy="4251960"/>
          </a:xfrm>
        </p:spPr>
        <p:txBody>
          <a:bodyPr>
            <a:normAutofit fontScale="92500" lnSpcReduction="10000"/>
          </a:bodyPr>
          <a:lstStyle/>
          <a:p>
            <a:r>
              <a:rPr lang="en-US" sz="2200" dirty="0"/>
              <a:t>Hypothesis tests use samples to infer properties of entire population </a:t>
            </a:r>
          </a:p>
          <a:p>
            <a:r>
              <a:rPr lang="en-US" sz="2200" dirty="0"/>
              <a:t>T-test compare means </a:t>
            </a:r>
          </a:p>
          <a:p>
            <a:r>
              <a:rPr lang="en-US" sz="2200" dirty="0"/>
              <a:t>2 sample t-tests compare the means of 2 groups </a:t>
            </a:r>
          </a:p>
          <a:p>
            <a:pPr lvl="1"/>
            <a:r>
              <a:rPr lang="en-US" sz="2200" dirty="0"/>
              <a:t>Are two population means different?</a:t>
            </a:r>
          </a:p>
          <a:p>
            <a:r>
              <a:rPr lang="en-US" sz="2200" dirty="0"/>
              <a:t>Null and Alternative Hypotheses</a:t>
            </a:r>
          </a:p>
          <a:p>
            <a:pPr lvl="1"/>
            <a:r>
              <a:rPr lang="en-US" sz="2200" dirty="0"/>
              <a:t>Null: The two-group means are equal </a:t>
            </a:r>
          </a:p>
          <a:p>
            <a:pPr lvl="1"/>
            <a:r>
              <a:rPr lang="en-US" sz="2200" dirty="0"/>
              <a:t>Alternative: The two-group means are NOT equal </a:t>
            </a:r>
          </a:p>
          <a:p>
            <a:r>
              <a:rPr lang="en-US" sz="2200" dirty="0"/>
              <a:t>Statistically results: Reject the null hypothesis when the p-value &lt; significance level </a:t>
            </a:r>
          </a:p>
          <a:p>
            <a:r>
              <a:rPr lang="en-US" sz="2200" dirty="0"/>
              <a:t>The formula for the independent t-test depends on the two samples’ variances </a:t>
            </a:r>
          </a:p>
          <a:p>
            <a:pPr lvl="1"/>
            <a:r>
              <a:rPr lang="en-US" sz="1800" dirty="0"/>
              <a:t>Equal variance</a:t>
            </a:r>
          </a:p>
          <a:p>
            <a:pPr lvl="1"/>
            <a:r>
              <a:rPr lang="en-US" sz="1800" dirty="0"/>
              <a:t>Unequal variance</a:t>
            </a:r>
          </a:p>
          <a:p>
            <a:r>
              <a:rPr lang="en-US" sz="2200" dirty="0"/>
              <a:t>For formal formulas: visit </a:t>
            </a:r>
            <a:r>
              <a:rPr lang="en-US" sz="2200" dirty="0">
                <a:hlinkClick r:id="rId3"/>
              </a:rPr>
              <a:t>here</a:t>
            </a:r>
            <a:endParaRPr lang="en-US" sz="2200" dirty="0"/>
          </a:p>
        </p:txBody>
      </p:sp>
    </p:spTree>
    <p:extLst>
      <p:ext uri="{BB962C8B-B14F-4D97-AF65-F5344CB8AC3E}">
        <p14:creationId xmlns:p14="http://schemas.microsoft.com/office/powerpoint/2010/main" val="32918725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DE44975-097F-43CA-B464-1AE371D59C49}"/>
              </a:ext>
            </a:extLst>
          </p:cNvPr>
          <p:cNvSpPr>
            <a:spLocks noGrp="1"/>
          </p:cNvSpPr>
          <p:nvPr>
            <p:ph type="title"/>
          </p:nvPr>
        </p:nvSpPr>
        <p:spPr>
          <a:xfrm>
            <a:off x="630936" y="639520"/>
            <a:ext cx="3429000" cy="1719072"/>
          </a:xfrm>
        </p:spPr>
        <p:txBody>
          <a:bodyPr anchor="b">
            <a:normAutofit/>
          </a:bodyPr>
          <a:lstStyle/>
          <a:p>
            <a:r>
              <a:rPr lang="en-US" sz="5400"/>
              <a:t>F-test for 2 Variances</a:t>
            </a:r>
          </a:p>
        </p:txBody>
      </p:sp>
      <p:sp>
        <p:nvSpPr>
          <p:cNvPr id="73"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DDD24CAF-BDA7-420F-96BA-67C4365D39E6}"/>
                  </a:ext>
                </a:extLst>
              </p:cNvPr>
              <p:cNvSpPr>
                <a:spLocks noGrp="1"/>
              </p:cNvSpPr>
              <p:nvPr>
                <p:ph idx="1"/>
              </p:nvPr>
            </p:nvSpPr>
            <p:spPr>
              <a:xfrm>
                <a:off x="630936" y="2807208"/>
                <a:ext cx="3429000" cy="3410712"/>
              </a:xfrm>
            </p:spPr>
            <p:txBody>
              <a:bodyPr anchor="t">
                <a:normAutofit/>
              </a:bodyPr>
              <a:lstStyle/>
              <a:p>
                <a:r>
                  <a:rPr lang="en-US" sz="2200" dirty="0"/>
                  <a:t>H0: </a:t>
                </a:r>
                <a14:m>
                  <m:oMath xmlns:m="http://schemas.openxmlformats.org/officeDocument/2006/math">
                    <m:sSubSup>
                      <m:sSubSupPr>
                        <m:ctrlPr>
                          <a:rPr lang="en-US" sz="2200" b="0" i="1">
                            <a:latin typeface="Cambria Math" panose="02040503050406030204" pitchFamily="18" charset="0"/>
                          </a:rPr>
                        </m:ctrlPr>
                      </m:sSubSupPr>
                      <m:e>
                        <m:r>
                          <a:rPr lang="en-US" sz="2200" b="0" i="1">
                            <a:latin typeface="Cambria Math" panose="02040503050406030204" pitchFamily="18" charset="0"/>
                          </a:rPr>
                          <m:t>𝜎</m:t>
                        </m:r>
                      </m:e>
                      <m:sub>
                        <m:r>
                          <a:rPr lang="en-US" sz="2200" b="0" i="1">
                            <a:latin typeface="Cambria Math" panose="02040503050406030204" pitchFamily="18" charset="0"/>
                          </a:rPr>
                          <m:t>𝑥</m:t>
                        </m:r>
                      </m:sub>
                      <m:sup>
                        <m:r>
                          <a:rPr lang="en-US" sz="2200" b="0" i="1">
                            <a:latin typeface="Cambria Math" panose="02040503050406030204" pitchFamily="18" charset="0"/>
                          </a:rPr>
                          <m:t>2</m:t>
                        </m:r>
                      </m:sup>
                    </m:sSubSup>
                    <m:r>
                      <a:rPr lang="en-US" sz="2200" b="0" i="1">
                        <a:latin typeface="Cambria Math" panose="02040503050406030204" pitchFamily="18" charset="0"/>
                      </a:rPr>
                      <m:t>=</m:t>
                    </m:r>
                    <m:sSubSup>
                      <m:sSubSupPr>
                        <m:ctrlPr>
                          <a:rPr lang="en-US" sz="2200" b="0" i="1">
                            <a:latin typeface="Cambria Math" panose="02040503050406030204" pitchFamily="18" charset="0"/>
                          </a:rPr>
                        </m:ctrlPr>
                      </m:sSubSupPr>
                      <m:e>
                        <m:r>
                          <a:rPr lang="en-US" sz="2200" b="0" i="1">
                            <a:latin typeface="Cambria Math" panose="02040503050406030204" pitchFamily="18" charset="0"/>
                          </a:rPr>
                          <m:t>𝜎</m:t>
                        </m:r>
                      </m:e>
                      <m:sub>
                        <m:r>
                          <a:rPr lang="en-US" sz="2200" b="0" i="1">
                            <a:latin typeface="Cambria Math" panose="02040503050406030204" pitchFamily="18" charset="0"/>
                          </a:rPr>
                          <m:t>𝑌</m:t>
                        </m:r>
                      </m:sub>
                      <m:sup>
                        <m:r>
                          <a:rPr lang="en-US" sz="2200" b="0" i="1">
                            <a:latin typeface="Cambria Math" panose="02040503050406030204" pitchFamily="18" charset="0"/>
                          </a:rPr>
                          <m:t>2</m:t>
                        </m:r>
                      </m:sup>
                    </m:sSubSup>
                  </m:oMath>
                </a14:m>
                <a:endParaRPr lang="en-US" sz="2200" dirty="0"/>
              </a:p>
              <a:p>
                <a:r>
                  <a:rPr lang="en-US" sz="2200" dirty="0" err="1"/>
                  <a:t>H1</a:t>
                </a:r>
                <a:r>
                  <a:rPr lang="en-US" sz="2200" dirty="0"/>
                  <a:t>: </a:t>
                </a:r>
                <a14:m>
                  <m:oMath xmlns:m="http://schemas.openxmlformats.org/officeDocument/2006/math">
                    <m:sSubSup>
                      <m:sSubSupPr>
                        <m:ctrlPr>
                          <a:rPr lang="en-US" sz="2200" b="0" i="1">
                            <a:latin typeface="Cambria Math" panose="02040503050406030204" pitchFamily="18" charset="0"/>
                          </a:rPr>
                        </m:ctrlPr>
                      </m:sSubSupPr>
                      <m:e>
                        <m:r>
                          <a:rPr lang="en-US" sz="2200" b="0" i="1">
                            <a:latin typeface="Cambria Math" panose="02040503050406030204" pitchFamily="18" charset="0"/>
                          </a:rPr>
                          <m:t>𝜎</m:t>
                        </m:r>
                      </m:e>
                      <m:sub>
                        <m:r>
                          <a:rPr lang="en-US" sz="2200" b="0" i="1">
                            <a:latin typeface="Cambria Math" panose="02040503050406030204" pitchFamily="18" charset="0"/>
                          </a:rPr>
                          <m:t>𝑥</m:t>
                        </m:r>
                      </m:sub>
                      <m:sup>
                        <m:r>
                          <a:rPr lang="en-US" sz="2200" b="0" i="1">
                            <a:latin typeface="Cambria Math" panose="02040503050406030204" pitchFamily="18" charset="0"/>
                          </a:rPr>
                          <m:t>2</m:t>
                        </m:r>
                      </m:sup>
                    </m:sSubSup>
                    <m:r>
                      <a:rPr lang="en-US" sz="2200" b="0" i="1">
                        <a:latin typeface="Cambria Math" panose="02040503050406030204" pitchFamily="18" charset="0"/>
                      </a:rPr>
                      <m:t>≠</m:t>
                    </m:r>
                    <m:sSubSup>
                      <m:sSubSupPr>
                        <m:ctrlPr>
                          <a:rPr lang="en-US" sz="2200" b="0" i="1">
                            <a:latin typeface="Cambria Math" panose="02040503050406030204" pitchFamily="18" charset="0"/>
                          </a:rPr>
                        </m:ctrlPr>
                      </m:sSubSupPr>
                      <m:e>
                        <m:r>
                          <a:rPr lang="en-US" sz="2200" b="0" i="1">
                            <a:latin typeface="Cambria Math" panose="02040503050406030204" pitchFamily="18" charset="0"/>
                          </a:rPr>
                          <m:t>𝜎</m:t>
                        </m:r>
                      </m:e>
                      <m:sub>
                        <m:r>
                          <a:rPr lang="en-US" sz="2200" b="0" i="1">
                            <a:latin typeface="Cambria Math" panose="02040503050406030204" pitchFamily="18" charset="0"/>
                          </a:rPr>
                          <m:t>𝑌</m:t>
                        </m:r>
                      </m:sub>
                      <m:sup>
                        <m:r>
                          <a:rPr lang="en-US" sz="2200" b="0" i="1">
                            <a:latin typeface="Cambria Math" panose="02040503050406030204" pitchFamily="18" charset="0"/>
                          </a:rPr>
                          <m:t>2</m:t>
                        </m:r>
                      </m:sup>
                    </m:sSubSup>
                  </m:oMath>
                </a14:m>
                <a:endParaRPr lang="en-US" sz="2200" dirty="0"/>
              </a:p>
              <a:p>
                <a:r>
                  <a:rPr lang="en-US" sz="2200" dirty="0"/>
                  <a:t>The shape of the 2 distributions can affect the mean </a:t>
                </a:r>
                <a:r>
                  <a:rPr lang="en-US" sz="2200"/>
                  <a:t>hypothesis testing. </a:t>
                </a:r>
                <a:endParaRPr lang="en-US" sz="2200" dirty="0"/>
              </a:p>
            </p:txBody>
          </p:sp>
        </mc:Choice>
        <mc:Fallback xmlns="">
          <p:sp>
            <p:nvSpPr>
              <p:cNvPr id="3" name="Content Placeholder 2">
                <a:extLst>
                  <a:ext uri="{FF2B5EF4-FFF2-40B4-BE49-F238E27FC236}">
                    <a16:creationId xmlns:a16="http://schemas.microsoft.com/office/drawing/2014/main" id="{DDD24CAF-BDA7-420F-96BA-67C4365D39E6}"/>
                  </a:ext>
                </a:extLst>
              </p:cNvPr>
              <p:cNvSpPr>
                <a:spLocks noGrp="1" noRot="1" noChangeAspect="1" noMove="1" noResize="1" noEditPoints="1" noAdjustHandles="1" noChangeArrowheads="1" noChangeShapeType="1" noTextEdit="1"/>
              </p:cNvSpPr>
              <p:nvPr>
                <p:ph idx="1"/>
              </p:nvPr>
            </p:nvSpPr>
            <p:spPr>
              <a:xfrm>
                <a:off x="630936" y="2807208"/>
                <a:ext cx="3429000" cy="3410712"/>
              </a:xfrm>
              <a:blipFill>
                <a:blip r:embed="rId3"/>
                <a:stretch>
                  <a:fillRect l="-2135" t="-1968"/>
                </a:stretch>
              </a:blipFill>
            </p:spPr>
            <p:txBody>
              <a:bodyPr/>
              <a:lstStyle/>
              <a:p>
                <a:r>
                  <a:rPr lang="en-US">
                    <a:noFill/>
                  </a:rPr>
                  <a:t> </a:t>
                </a:r>
              </a:p>
            </p:txBody>
          </p:sp>
        </mc:Fallback>
      </mc:AlternateContent>
      <p:pic>
        <p:nvPicPr>
          <p:cNvPr id="1026" name="Picture 2" descr="Defining the overlapping area of two log-normal distributions with  different means, same variance, and different scaling factors that add up  to 1 - Cross Validated">
            <a:extLst>
              <a:ext uri="{FF2B5EF4-FFF2-40B4-BE49-F238E27FC236}">
                <a16:creationId xmlns:a16="http://schemas.microsoft.com/office/drawing/2014/main" id="{0C056128-00B7-400E-90CE-F7C21C68FE2E}"/>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54296" y="667512"/>
            <a:ext cx="6903720" cy="55229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969160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B6F8F4-36B8-4CDE-88FB-4A7105F68DB7}"/>
              </a:ext>
            </a:extLst>
          </p:cNvPr>
          <p:cNvSpPr>
            <a:spLocks noGrp="1"/>
          </p:cNvSpPr>
          <p:nvPr>
            <p:ph type="title"/>
          </p:nvPr>
        </p:nvSpPr>
        <p:spPr>
          <a:xfrm>
            <a:off x="630936" y="639520"/>
            <a:ext cx="3429000" cy="1719072"/>
          </a:xfrm>
        </p:spPr>
        <p:txBody>
          <a:bodyPr anchor="b">
            <a:normAutofit/>
          </a:bodyPr>
          <a:lstStyle/>
          <a:p>
            <a:r>
              <a:rPr lang="en-US" sz="3800"/>
              <a:t>Two-sample independent t-test</a:t>
            </a:r>
          </a:p>
        </p:txBody>
      </p:sp>
      <p:sp>
        <p:nvSpPr>
          <p:cNvPr id="15" name="sketch line">
            <a:extLst>
              <a:ext uri="{FF2B5EF4-FFF2-40B4-BE49-F238E27FC236}">
                <a16:creationId xmlns:a16="http://schemas.microsoft.com/office/drawing/2014/main" id="{CD8B4F24-440B-49E9-B85D-733523DC06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AA0628DC-7173-4799-A964-5E85EE084063}"/>
                  </a:ext>
                </a:extLst>
              </p:cNvPr>
              <p:cNvSpPr>
                <a:spLocks noGrp="1"/>
              </p:cNvSpPr>
              <p:nvPr>
                <p:ph idx="1"/>
              </p:nvPr>
            </p:nvSpPr>
            <p:spPr>
              <a:xfrm>
                <a:off x="630936" y="2807208"/>
                <a:ext cx="3429000" cy="3410712"/>
              </a:xfrm>
            </p:spPr>
            <p:txBody>
              <a:bodyPr anchor="t">
                <a:normAutofit/>
              </a:bodyPr>
              <a:lstStyle/>
              <a:p>
                <a:r>
                  <a:rPr lang="en-US" sz="2200"/>
                  <a:t>H0: </a:t>
                </a:r>
                <a14:m>
                  <m:oMath xmlns:m="http://schemas.openxmlformats.org/officeDocument/2006/math">
                    <m:sSub>
                      <m:sSubPr>
                        <m:ctrlPr>
                          <a:rPr lang="en-US" sz="2200" b="0" i="1">
                            <a:latin typeface="Cambria Math" panose="02040503050406030204" pitchFamily="18" charset="0"/>
                          </a:rPr>
                        </m:ctrlPr>
                      </m:sSubPr>
                      <m:e>
                        <m:r>
                          <a:rPr lang="en-US" sz="2200" b="0" i="1">
                            <a:latin typeface="Cambria Math" panose="02040503050406030204" pitchFamily="18" charset="0"/>
                          </a:rPr>
                          <m:t>𝜇</m:t>
                        </m:r>
                      </m:e>
                      <m:sub>
                        <m:r>
                          <a:rPr lang="en-US" sz="2200" b="0" i="1">
                            <a:latin typeface="Cambria Math" panose="02040503050406030204" pitchFamily="18" charset="0"/>
                          </a:rPr>
                          <m:t>𝑥</m:t>
                        </m:r>
                      </m:sub>
                    </m:sSub>
                    <m:r>
                      <a:rPr lang="en-US" sz="2200" b="0" i="1">
                        <a:latin typeface="Cambria Math" panose="02040503050406030204" pitchFamily="18" charset="0"/>
                      </a:rPr>
                      <m:t>=</m:t>
                    </m:r>
                    <m:sSub>
                      <m:sSubPr>
                        <m:ctrlPr>
                          <a:rPr lang="en-US" sz="2200" b="0" i="1">
                            <a:latin typeface="Cambria Math" panose="02040503050406030204" pitchFamily="18" charset="0"/>
                          </a:rPr>
                        </m:ctrlPr>
                      </m:sSubPr>
                      <m:e>
                        <m:r>
                          <a:rPr lang="en-US" sz="2200" b="0" i="1">
                            <a:latin typeface="Cambria Math" panose="02040503050406030204" pitchFamily="18" charset="0"/>
                          </a:rPr>
                          <m:t>𝜇</m:t>
                        </m:r>
                      </m:e>
                      <m:sub>
                        <m:r>
                          <a:rPr lang="en-US" sz="2200" b="0" i="1">
                            <a:latin typeface="Cambria Math" panose="02040503050406030204" pitchFamily="18" charset="0"/>
                          </a:rPr>
                          <m:t>𝑦</m:t>
                        </m:r>
                      </m:sub>
                    </m:sSub>
                  </m:oMath>
                </a14:m>
                <a:endParaRPr lang="en-US" sz="2200"/>
              </a:p>
              <a:p>
                <a:r>
                  <a:rPr lang="en-US" sz="2200"/>
                  <a:t>H1: </a:t>
                </a:r>
                <a14:m>
                  <m:oMath xmlns:m="http://schemas.openxmlformats.org/officeDocument/2006/math">
                    <m:sSub>
                      <m:sSubPr>
                        <m:ctrlPr>
                          <a:rPr lang="en-US" sz="2200" b="0" i="1">
                            <a:latin typeface="Cambria Math" panose="02040503050406030204" pitchFamily="18" charset="0"/>
                          </a:rPr>
                        </m:ctrlPr>
                      </m:sSubPr>
                      <m:e>
                        <m:r>
                          <a:rPr lang="en-US" sz="2200" b="0" i="1">
                            <a:latin typeface="Cambria Math" panose="02040503050406030204" pitchFamily="18" charset="0"/>
                          </a:rPr>
                          <m:t>𝜇</m:t>
                        </m:r>
                      </m:e>
                      <m:sub>
                        <m:r>
                          <a:rPr lang="en-US" sz="2200" b="0" i="1">
                            <a:latin typeface="Cambria Math" panose="02040503050406030204" pitchFamily="18" charset="0"/>
                          </a:rPr>
                          <m:t>𝑥</m:t>
                        </m:r>
                      </m:sub>
                    </m:sSub>
                    <m:r>
                      <a:rPr lang="en-US" sz="2200" b="0" i="1">
                        <a:latin typeface="Cambria Math" panose="02040503050406030204" pitchFamily="18" charset="0"/>
                      </a:rPr>
                      <m:t>≠</m:t>
                    </m:r>
                    <m:sSub>
                      <m:sSubPr>
                        <m:ctrlPr>
                          <a:rPr lang="en-US" sz="2200" b="0" i="1">
                            <a:latin typeface="Cambria Math" panose="02040503050406030204" pitchFamily="18" charset="0"/>
                          </a:rPr>
                        </m:ctrlPr>
                      </m:sSubPr>
                      <m:e>
                        <m:r>
                          <a:rPr lang="en-US" sz="2200" b="0" i="1">
                            <a:latin typeface="Cambria Math" panose="02040503050406030204" pitchFamily="18" charset="0"/>
                          </a:rPr>
                          <m:t>𝜇</m:t>
                        </m:r>
                      </m:e>
                      <m:sub>
                        <m:r>
                          <a:rPr lang="en-US" sz="2200" b="0" i="1">
                            <a:latin typeface="Cambria Math" panose="02040503050406030204" pitchFamily="18" charset="0"/>
                          </a:rPr>
                          <m:t>𝑦</m:t>
                        </m:r>
                      </m:sub>
                    </m:sSub>
                  </m:oMath>
                </a14:m>
                <a:endParaRPr lang="en-US" sz="2200"/>
              </a:p>
              <a:p>
                <a:r>
                  <a:rPr lang="en-US" sz="2200"/>
                  <a:t>Based on whether you reject or accept the assumption that the two samples’ variances are equal, then you can select the appropriate test</a:t>
                </a:r>
              </a:p>
            </p:txBody>
          </p:sp>
        </mc:Choice>
        <mc:Fallback xmlns="">
          <p:sp>
            <p:nvSpPr>
              <p:cNvPr id="3" name="Content Placeholder 2">
                <a:extLst>
                  <a:ext uri="{FF2B5EF4-FFF2-40B4-BE49-F238E27FC236}">
                    <a16:creationId xmlns:a16="http://schemas.microsoft.com/office/drawing/2014/main" id="{AA0628DC-7173-4799-A964-5E85EE084063}"/>
                  </a:ext>
                </a:extLst>
              </p:cNvPr>
              <p:cNvSpPr>
                <a:spLocks noGrp="1" noRot="1" noChangeAspect="1" noMove="1" noResize="1" noEditPoints="1" noAdjustHandles="1" noChangeArrowheads="1" noChangeShapeType="1" noTextEdit="1"/>
              </p:cNvSpPr>
              <p:nvPr>
                <p:ph idx="1"/>
              </p:nvPr>
            </p:nvSpPr>
            <p:spPr>
              <a:xfrm>
                <a:off x="630936" y="2807208"/>
                <a:ext cx="3429000" cy="3410712"/>
              </a:xfrm>
              <a:blipFill>
                <a:blip r:embed="rId3"/>
                <a:stretch>
                  <a:fillRect l="-2135" t="-1968" r="-2313"/>
                </a:stretch>
              </a:blipFill>
            </p:spPr>
            <p:txBody>
              <a:bodyPr/>
              <a:lstStyle/>
              <a:p>
                <a:r>
                  <a:rPr lang="en-US">
                    <a:noFill/>
                  </a:rPr>
                  <a:t> </a:t>
                </a:r>
              </a:p>
            </p:txBody>
          </p:sp>
        </mc:Fallback>
      </mc:AlternateContent>
      <p:pic>
        <p:nvPicPr>
          <p:cNvPr id="5" name="Picture 4" descr="Chart, line chart&#10;&#10;Description automatically generated">
            <a:extLst>
              <a:ext uri="{FF2B5EF4-FFF2-40B4-BE49-F238E27FC236}">
                <a16:creationId xmlns:a16="http://schemas.microsoft.com/office/drawing/2014/main" id="{9CC19467-C257-436B-BF79-2F20ED42D8C1}"/>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4654296" y="1754848"/>
            <a:ext cx="6903720" cy="3348304"/>
          </a:xfrm>
          <a:prstGeom prst="rect">
            <a:avLst/>
          </a:prstGeom>
        </p:spPr>
      </p:pic>
    </p:spTree>
    <p:extLst>
      <p:ext uri="{BB962C8B-B14F-4D97-AF65-F5344CB8AC3E}">
        <p14:creationId xmlns:p14="http://schemas.microsoft.com/office/powerpoint/2010/main" val="1874262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1F38F735-3CE5-47ED-B5EE-C5A42A3D8F64}"/>
              </a:ext>
            </a:extLst>
          </p:cNvPr>
          <p:cNvSpPr>
            <a:spLocks noGrp="1"/>
          </p:cNvSpPr>
          <p:nvPr>
            <p:ph type="title"/>
          </p:nvPr>
        </p:nvSpPr>
        <p:spPr>
          <a:xfrm>
            <a:off x="838200" y="365125"/>
            <a:ext cx="10515600" cy="1325563"/>
          </a:xfrm>
        </p:spPr>
        <p:txBody>
          <a:bodyPr>
            <a:normAutofit/>
          </a:bodyPr>
          <a:lstStyle/>
          <a:p>
            <a:r>
              <a:rPr lang="en-US" sz="4200"/>
              <a:t>Data Analysis Plan Template</a:t>
            </a:r>
            <a:br>
              <a:rPr lang="en-US" sz="4200"/>
            </a:br>
            <a:r>
              <a:rPr lang="en-US" sz="4200"/>
              <a:t>Assignment 6</a:t>
            </a:r>
          </a:p>
        </p:txBody>
      </p:sp>
      <p:sp>
        <p:nvSpPr>
          <p:cNvPr id="13"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Footer Placeholder 3">
            <a:extLst>
              <a:ext uri="{FF2B5EF4-FFF2-40B4-BE49-F238E27FC236}">
                <a16:creationId xmlns:a16="http://schemas.microsoft.com/office/drawing/2014/main" id="{9939C270-EB2C-46F4-B1C8-FA4427C9BD9A}"/>
              </a:ext>
            </a:extLst>
          </p:cNvPr>
          <p:cNvSpPr>
            <a:spLocks noGrp="1"/>
          </p:cNvSpPr>
          <p:nvPr>
            <p:ph type="ftr" sz="quarter" idx="11"/>
          </p:nvPr>
        </p:nvSpPr>
        <p:spPr>
          <a:xfrm>
            <a:off x="4038600" y="6356350"/>
            <a:ext cx="4114800" cy="365125"/>
          </a:xfrm>
        </p:spPr>
        <p:txBody>
          <a:bodyPr>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rPr>
              <a:t>Mike Nguyen</a:t>
            </a:r>
          </a:p>
        </p:txBody>
      </p:sp>
      <p:sp>
        <p:nvSpPr>
          <p:cNvPr id="5" name="Slide Number Placeholder 4">
            <a:extLst>
              <a:ext uri="{FF2B5EF4-FFF2-40B4-BE49-F238E27FC236}">
                <a16:creationId xmlns:a16="http://schemas.microsoft.com/office/drawing/2014/main" id="{9650917F-8917-497B-A28F-142AB10800B6}"/>
              </a:ext>
            </a:extLst>
          </p:cNvPr>
          <p:cNvSpPr>
            <a:spLocks noGrp="1"/>
          </p:cNvSpPr>
          <p:nvPr>
            <p:ph type="sldNum" sz="quarter" idx="12"/>
          </p:nvPr>
        </p:nvSpPr>
        <p:spPr>
          <a:xfrm>
            <a:off x="8610600"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6AF1B4E-90EC-4A51-B6E5-B702C054ECB0}"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16</a:t>
            </a:fld>
            <a:endParaRPr kumimoji="0" lang="en-US" sz="1200" b="0" i="0" u="none" strike="noStrike" kern="1200" cap="none" spc="0" normalizeH="0" baseline="0" noProof="0">
              <a:ln>
                <a:noFill/>
              </a:ln>
              <a:solidFill>
                <a:prstClr val="black">
                  <a:tint val="75000"/>
                </a:prstClr>
              </a:solidFill>
              <a:effectLst/>
              <a:uLnTx/>
              <a:uFillTx/>
              <a:latin typeface="Calibri" panose="020F0502020204030204"/>
              <a:ea typeface="+mn-ea"/>
              <a:cs typeface="+mn-cs"/>
            </a:endParaRPr>
          </a:p>
        </p:txBody>
      </p:sp>
      <p:graphicFrame>
        <p:nvGraphicFramePr>
          <p:cNvPr id="6" name="Content Placeholder 5">
            <a:extLst>
              <a:ext uri="{FF2B5EF4-FFF2-40B4-BE49-F238E27FC236}">
                <a16:creationId xmlns:a16="http://schemas.microsoft.com/office/drawing/2014/main" id="{B5A1C40A-2C34-45A7-B08E-B0095A76DB49}"/>
              </a:ext>
            </a:extLst>
          </p:cNvPr>
          <p:cNvGraphicFramePr>
            <a:graphicFrameLocks noGrp="1"/>
          </p:cNvGraphicFramePr>
          <p:nvPr>
            <p:ph idx="1"/>
          </p:nvPr>
        </p:nvGraphicFramePr>
        <p:xfrm>
          <a:off x="838200" y="2240576"/>
          <a:ext cx="10515602" cy="3923905"/>
        </p:xfrm>
        <a:graphic>
          <a:graphicData uri="http://schemas.openxmlformats.org/drawingml/2006/table">
            <a:tbl>
              <a:tblPr/>
              <a:tblGrid>
                <a:gridCol w="3453138">
                  <a:extLst>
                    <a:ext uri="{9D8B030D-6E8A-4147-A177-3AD203B41FA5}">
                      <a16:colId xmlns:a16="http://schemas.microsoft.com/office/drawing/2014/main" val="1580610420"/>
                    </a:ext>
                  </a:extLst>
                </a:gridCol>
                <a:gridCol w="1408543">
                  <a:extLst>
                    <a:ext uri="{9D8B030D-6E8A-4147-A177-3AD203B41FA5}">
                      <a16:colId xmlns:a16="http://schemas.microsoft.com/office/drawing/2014/main" val="1176655607"/>
                    </a:ext>
                  </a:extLst>
                </a:gridCol>
                <a:gridCol w="1942552">
                  <a:extLst>
                    <a:ext uri="{9D8B030D-6E8A-4147-A177-3AD203B41FA5}">
                      <a16:colId xmlns:a16="http://schemas.microsoft.com/office/drawing/2014/main" val="1569988287"/>
                    </a:ext>
                  </a:extLst>
                </a:gridCol>
                <a:gridCol w="1814536">
                  <a:extLst>
                    <a:ext uri="{9D8B030D-6E8A-4147-A177-3AD203B41FA5}">
                      <a16:colId xmlns:a16="http://schemas.microsoft.com/office/drawing/2014/main" val="2949740936"/>
                    </a:ext>
                  </a:extLst>
                </a:gridCol>
                <a:gridCol w="1896833">
                  <a:extLst>
                    <a:ext uri="{9D8B030D-6E8A-4147-A177-3AD203B41FA5}">
                      <a16:colId xmlns:a16="http://schemas.microsoft.com/office/drawing/2014/main" val="697688480"/>
                    </a:ext>
                  </a:extLst>
                </a:gridCol>
              </a:tblGrid>
              <a:tr h="276773">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ctr" fontAlgn="b"/>
                      <a:r>
                        <a:rPr lang="en-US" sz="1500" b="1" i="1" u="none" strike="noStrike">
                          <a:solidFill>
                            <a:srgbClr val="000000"/>
                          </a:solidFill>
                          <a:effectLst/>
                          <a:latin typeface="Century" panose="02040604050505020304" pitchFamily="18" charset="0"/>
                        </a:rPr>
                        <a:t>Data Analysis Plans</a:t>
                      </a: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extLst>
                  <a:ext uri="{0D108BD9-81ED-4DB2-BD59-A6C34878D82A}">
                    <a16:rowId xmlns:a16="http://schemas.microsoft.com/office/drawing/2014/main" val="2794160086"/>
                  </a:ext>
                </a:extLst>
              </a:tr>
              <a:tr h="276773">
                <a:tc>
                  <a:txBody>
                    <a:bodyPr/>
                    <a:lstStyle/>
                    <a:p>
                      <a:pPr algn="ctr" fontAlgn="b"/>
                      <a:r>
                        <a:rPr lang="en-US" sz="1200" b="0" i="0" u="none" strike="noStrike">
                          <a:solidFill>
                            <a:srgbClr val="000000"/>
                          </a:solidFill>
                          <a:effectLst/>
                          <a:latin typeface="Arimo"/>
                        </a:rPr>
                        <a:t>(1)</a:t>
                      </a:r>
                    </a:p>
                  </a:txBody>
                  <a:tcPr marL="6403" marR="6403" marT="6403"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Arimo"/>
                        </a:rPr>
                        <a:t>(2)</a:t>
                      </a:r>
                    </a:p>
                  </a:txBody>
                  <a:tcPr marL="6403" marR="6403" marT="6403"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500" b="0" i="0" u="none" strike="noStrike">
                          <a:solidFill>
                            <a:srgbClr val="000000"/>
                          </a:solidFill>
                          <a:effectLst/>
                          <a:latin typeface="Century" panose="02040604050505020304" pitchFamily="18" charset="0"/>
                        </a:rPr>
                        <a:t>(3)</a:t>
                      </a:r>
                    </a:p>
                  </a:txBody>
                  <a:tcPr marL="6403" marR="6403" marT="6403"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Arimo"/>
                        </a:rPr>
                        <a:t>(4)</a:t>
                      </a:r>
                    </a:p>
                  </a:txBody>
                  <a:tcPr marL="6403" marR="6403" marT="6403" marB="0" anchor="b">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000000"/>
                          </a:solidFill>
                          <a:effectLst/>
                          <a:latin typeface="Arimo"/>
                        </a:rPr>
                        <a:t>(5) and (6)</a:t>
                      </a:r>
                    </a:p>
                  </a:txBody>
                  <a:tcPr marL="6403" marR="6403" marT="6403" marB="0" anchor="b">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1279154"/>
                  </a:ext>
                </a:extLst>
              </a:tr>
              <a:tr h="27677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ctr" fontAlgn="b"/>
                      <a:r>
                        <a:rPr lang="en-US" sz="1500" b="1" i="1" u="none" strike="noStrike">
                          <a:solidFill>
                            <a:srgbClr val="000000"/>
                          </a:solidFill>
                          <a:effectLst/>
                          <a:latin typeface="Century" panose="02040604050505020304" pitchFamily="18" charset="0"/>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3620000465"/>
                  </a:ext>
                </a:extLst>
              </a:tr>
              <a:tr h="434781">
                <a:tc>
                  <a:txBody>
                    <a:bodyPr/>
                    <a:lstStyle/>
                    <a:p>
                      <a:pPr algn="ctr" fontAlgn="ctr"/>
                      <a:r>
                        <a:rPr lang="en-US" sz="1300" b="1" i="1" u="none" strike="noStrike">
                          <a:solidFill>
                            <a:srgbClr val="000000"/>
                          </a:solidFill>
                          <a:effectLst/>
                          <a:latin typeface="Century" panose="02040604050505020304" pitchFamily="18" charset="0"/>
                        </a:rPr>
                        <a:t>                                                            Research Question</a:t>
                      </a:r>
                    </a:p>
                  </a:txBody>
                  <a:tcPr marL="6403" marR="6403" marT="640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ctr" fontAlgn="ctr"/>
                      <a:r>
                        <a:rPr lang="en-US" sz="1300" b="1" i="1" u="none" strike="noStrike">
                          <a:solidFill>
                            <a:srgbClr val="000000"/>
                          </a:solidFill>
                          <a:effectLst/>
                          <a:latin typeface="Century" panose="02040604050505020304" pitchFamily="18" charset="0"/>
                        </a:rPr>
                        <a:t>Type of Research Question*</a:t>
                      </a:r>
                    </a:p>
                  </a:txBody>
                  <a:tcPr marL="6403" marR="6403" marT="640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ctr" fontAlgn="ctr"/>
                      <a:r>
                        <a:rPr lang="en-US" sz="1300" b="1" i="1" u="none" strike="noStrike">
                          <a:solidFill>
                            <a:srgbClr val="000000"/>
                          </a:solidFill>
                          <a:effectLst/>
                          <a:latin typeface="Century" panose="02040604050505020304" pitchFamily="18" charset="0"/>
                        </a:rPr>
                        <a:t>                                  Questionnaire Question</a:t>
                      </a:r>
                    </a:p>
                  </a:txBody>
                  <a:tcPr marL="6403" marR="6403" marT="640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ctr" fontAlgn="ctr"/>
                      <a:r>
                        <a:rPr lang="en-US" sz="1300" b="1" i="1" u="none" strike="noStrike">
                          <a:solidFill>
                            <a:srgbClr val="000000"/>
                          </a:solidFill>
                          <a:effectLst/>
                          <a:latin typeface="Century" panose="02040604050505020304" pitchFamily="18" charset="0"/>
                        </a:rPr>
                        <a:t>                             Level of Measurement**</a:t>
                      </a:r>
                    </a:p>
                  </a:txBody>
                  <a:tcPr marL="6403" marR="6403" marT="640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tc>
                  <a:txBody>
                    <a:bodyPr/>
                    <a:lstStyle/>
                    <a:p>
                      <a:pPr algn="ctr" fontAlgn="ctr"/>
                      <a:r>
                        <a:rPr lang="en-US" sz="1300" b="1" i="1" u="none" strike="noStrike">
                          <a:solidFill>
                            <a:srgbClr val="000000"/>
                          </a:solidFill>
                          <a:effectLst/>
                          <a:latin typeface="Century" panose="02040604050505020304" pitchFamily="18" charset="0"/>
                        </a:rPr>
                        <a:t>Descriptive statistics or Statistical Test</a:t>
                      </a:r>
                    </a:p>
                  </a:txBody>
                  <a:tcPr marL="6403" marR="6403" marT="640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a:noFill/>
                    </a:lnT>
                    <a:lnB w="190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82276417"/>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90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52991919"/>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4944372"/>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79840753"/>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4795672"/>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9383186"/>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5011461"/>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12643997"/>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8695896"/>
                  </a:ext>
                </a:extLst>
              </a:tr>
              <a:tr h="224103">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000000"/>
                          </a:solidFill>
                          <a:effectLst/>
                          <a:latin typeface="Arimo"/>
                        </a:rPr>
                        <a:t> </a:t>
                      </a:r>
                    </a:p>
                  </a:txBody>
                  <a:tcPr marL="6403" marR="6403" marT="6403"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66957292"/>
                  </a:ext>
                </a:extLst>
              </a:tr>
              <a:tr h="193672">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483426160"/>
                  </a:ext>
                </a:extLst>
              </a:tr>
              <a:tr h="224103">
                <a:tc gridSpan="2">
                  <a:txBody>
                    <a:bodyPr/>
                    <a:lstStyle/>
                    <a:p>
                      <a:pPr algn="l" fontAlgn="b"/>
                      <a:r>
                        <a:rPr lang="en-US" sz="1200" b="0" i="0" u="none" strike="noStrike">
                          <a:solidFill>
                            <a:srgbClr val="000000"/>
                          </a:solidFill>
                          <a:effectLst/>
                          <a:latin typeface="Arimo"/>
                        </a:rPr>
                        <a:t>  * descriptive or differences research question</a:t>
                      </a:r>
                    </a:p>
                  </a:txBody>
                  <a:tcPr marL="6403" marR="6403" marT="6403" marB="0" anchor="b">
                    <a:lnL>
                      <a:noFill/>
                    </a:lnL>
                    <a:lnR>
                      <a:noFill/>
                    </a:lnR>
                    <a:lnT>
                      <a:noFill/>
                    </a:lnT>
                    <a:lnB>
                      <a:noFill/>
                    </a:lnB>
                  </a:tcPr>
                </a:tc>
                <a:tc hMerge="1">
                  <a:txBody>
                    <a:bodyPr/>
                    <a:lstStyle/>
                    <a:p>
                      <a:endParaRPr lang="en-US"/>
                    </a:p>
                  </a:txBody>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extLst>
                  <a:ext uri="{0D108BD9-81ED-4DB2-BD59-A6C34878D82A}">
                    <a16:rowId xmlns:a16="http://schemas.microsoft.com/office/drawing/2014/main" val="2234698744"/>
                  </a:ext>
                </a:extLst>
              </a:tr>
              <a:tr h="224103">
                <a:tc gridSpan="2">
                  <a:txBody>
                    <a:bodyPr/>
                    <a:lstStyle/>
                    <a:p>
                      <a:pPr algn="l" fontAlgn="b"/>
                      <a:r>
                        <a:rPr lang="en-US" sz="1200" b="0" i="0" u="none" strike="noStrike">
                          <a:solidFill>
                            <a:srgbClr val="000000"/>
                          </a:solidFill>
                          <a:effectLst/>
                          <a:latin typeface="Calibri" panose="020F0502020204030204" pitchFamily="34" charset="0"/>
                        </a:rPr>
                        <a:t>** nominal, ordinal, interval, or ratio</a:t>
                      </a:r>
                    </a:p>
                  </a:txBody>
                  <a:tcPr marL="6403" marR="6403" marT="6403" marB="0" anchor="b">
                    <a:lnL>
                      <a:noFill/>
                    </a:lnL>
                    <a:lnR>
                      <a:noFill/>
                    </a:lnR>
                    <a:lnT>
                      <a:noFill/>
                    </a:lnT>
                    <a:lnB>
                      <a:noFill/>
                    </a:lnB>
                  </a:tcPr>
                </a:tc>
                <a:tc hMerge="1">
                  <a:txBody>
                    <a:bodyPr/>
                    <a:lstStyle/>
                    <a:p>
                      <a:endParaRPr lang="en-US"/>
                    </a:p>
                  </a:txBody>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tc>
                  <a:txBody>
                    <a:bodyPr/>
                    <a:lstStyle/>
                    <a:p>
                      <a:pPr algn="l" fontAlgn="b"/>
                      <a:endParaRPr lang="en-US" sz="1200" b="0" i="0" u="none" strike="noStrike">
                        <a:solidFill>
                          <a:srgbClr val="000000"/>
                        </a:solidFill>
                        <a:effectLst/>
                        <a:latin typeface="Arimo"/>
                      </a:endParaRPr>
                    </a:p>
                  </a:txBody>
                  <a:tcPr marL="6403" marR="6403" marT="6403" marB="0" anchor="b">
                    <a:lnL>
                      <a:noFill/>
                    </a:lnL>
                    <a:lnR>
                      <a:noFill/>
                    </a:lnR>
                    <a:lnT>
                      <a:noFill/>
                    </a:lnT>
                    <a:lnB>
                      <a:noFill/>
                    </a:lnB>
                  </a:tcPr>
                </a:tc>
                <a:extLst>
                  <a:ext uri="{0D108BD9-81ED-4DB2-BD59-A6C34878D82A}">
                    <a16:rowId xmlns:a16="http://schemas.microsoft.com/office/drawing/2014/main" val="1508705968"/>
                  </a:ext>
                </a:extLst>
              </a:tr>
            </a:tbl>
          </a:graphicData>
        </a:graphic>
      </p:graphicFrame>
    </p:spTree>
    <p:extLst>
      <p:ext uri="{BB962C8B-B14F-4D97-AF65-F5344CB8AC3E}">
        <p14:creationId xmlns:p14="http://schemas.microsoft.com/office/powerpoint/2010/main" val="18477089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DAF1966E-FD40-4A4A-B61B-C4DF7FA05F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2" name="Rectangle 11">
            <a:extLst>
              <a:ext uri="{FF2B5EF4-FFF2-40B4-BE49-F238E27FC236}">
                <a16:creationId xmlns:a16="http://schemas.microsoft.com/office/drawing/2014/main" id="{047BFA19-D45E-416B-A404-7AF2F3F2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8209" y="0"/>
            <a:ext cx="11167447" cy="2018806"/>
          </a:xfrm>
          <a:prstGeom prst="rect">
            <a:avLst/>
          </a:prstGeom>
          <a:ln w="9525">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4" name="Rectangle 13">
            <a:extLst>
              <a:ext uri="{FF2B5EF4-FFF2-40B4-BE49-F238E27FC236}">
                <a16:creationId xmlns:a16="http://schemas.microsoft.com/office/drawing/2014/main" id="{8E0105E7-23DB-4CF2-8258-FF47C762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6928" y="0"/>
            <a:ext cx="11155680" cy="2011680"/>
          </a:xfrm>
          <a:prstGeom prst="rect">
            <a:avLst/>
          </a:pr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FE68948-7F47-4BF7-B78F-7A6715C565CB}"/>
              </a:ext>
            </a:extLst>
          </p:cNvPr>
          <p:cNvSpPr>
            <a:spLocks noGrp="1"/>
          </p:cNvSpPr>
          <p:nvPr>
            <p:ph type="title"/>
          </p:nvPr>
        </p:nvSpPr>
        <p:spPr>
          <a:xfrm>
            <a:off x="1115568" y="548640"/>
            <a:ext cx="10168128" cy="1179576"/>
          </a:xfrm>
        </p:spPr>
        <p:txBody>
          <a:bodyPr>
            <a:normAutofit/>
          </a:bodyPr>
          <a:lstStyle/>
          <a:p>
            <a:r>
              <a:rPr lang="en-US" sz="4000"/>
              <a:t>15-min Group Discussion</a:t>
            </a:r>
          </a:p>
        </p:txBody>
      </p:sp>
      <p:sp>
        <p:nvSpPr>
          <p:cNvPr id="16" name="Rectangle 15">
            <a:extLst>
              <a:ext uri="{FF2B5EF4-FFF2-40B4-BE49-F238E27FC236}">
                <a16:creationId xmlns:a16="http://schemas.microsoft.com/office/drawing/2014/main" id="{074B4F7D-14B2-478B-8BF5-01E4E0C5D2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8834" y="758952"/>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507C7574-29FA-44A4-A50E-D19477F0A427}"/>
              </a:ext>
            </a:extLst>
          </p:cNvPr>
          <p:cNvSpPr>
            <a:spLocks noGrp="1"/>
          </p:cNvSpPr>
          <p:nvPr>
            <p:ph idx="1"/>
          </p:nvPr>
        </p:nvSpPr>
        <p:spPr>
          <a:xfrm>
            <a:off x="1115568" y="2481943"/>
            <a:ext cx="10168128" cy="3695020"/>
          </a:xfrm>
        </p:spPr>
        <p:txBody>
          <a:bodyPr>
            <a:normAutofit/>
          </a:bodyPr>
          <a:lstStyle/>
          <a:p>
            <a:r>
              <a:rPr lang="en-US" sz="2200" dirty="0">
                <a:hlinkClick r:id="rId3"/>
              </a:rPr>
              <a:t>Sign up </a:t>
            </a:r>
            <a:r>
              <a:rPr lang="en-US" sz="2200" dirty="0"/>
              <a:t>for presentation day (same link for the project meeting)</a:t>
            </a:r>
          </a:p>
          <a:p>
            <a:r>
              <a:rPr lang="en-US" sz="2200" dirty="0"/>
              <a:t>Each team will present 15 mins and 5 mins Q&amp;A </a:t>
            </a:r>
          </a:p>
          <a:p>
            <a:r>
              <a:rPr lang="en-US" sz="2200" dirty="0"/>
              <a:t>Not all group members need to present (As long as your group finds optimal task allocation). </a:t>
            </a:r>
            <a:r>
              <a:rPr lang="en-US" sz="2200" b="1" dirty="0"/>
              <a:t>Does not mean you can just skip class</a:t>
            </a:r>
            <a:r>
              <a:rPr lang="en-US" sz="2200" dirty="0"/>
              <a:t>. </a:t>
            </a:r>
          </a:p>
          <a:p>
            <a:r>
              <a:rPr lang="en-US" sz="2200" dirty="0"/>
              <a:t>Discuss questions that allow you to use descriptive statistics (e.g., mean, prop, confidence interval, cross-tabulation) and independent t-test </a:t>
            </a:r>
          </a:p>
        </p:txBody>
      </p:sp>
      <p:sp>
        <p:nvSpPr>
          <p:cNvPr id="4" name="Footer Placeholder 3">
            <a:extLst>
              <a:ext uri="{FF2B5EF4-FFF2-40B4-BE49-F238E27FC236}">
                <a16:creationId xmlns:a16="http://schemas.microsoft.com/office/drawing/2014/main" id="{6B80ED8E-73D2-4E5C-A161-11637FAB5202}"/>
              </a:ext>
            </a:extLst>
          </p:cNvPr>
          <p:cNvSpPr>
            <a:spLocks noGrp="1"/>
          </p:cNvSpPr>
          <p:nvPr>
            <p:ph type="ftr" sz="quarter" idx="11"/>
          </p:nvPr>
        </p:nvSpPr>
        <p:spPr>
          <a:xfrm>
            <a:off x="4038600" y="6356350"/>
            <a:ext cx="4114800" cy="365125"/>
          </a:xfrm>
        </p:spPr>
        <p:txBody>
          <a:bodyPr>
            <a:normAutofit/>
          </a:bodyPr>
          <a:lstStyle/>
          <a:p>
            <a:pPr marL="0" marR="0" lvl="0" indent="0" algn="ctr" defTabSz="914400" rtl="0" eaLnBrk="1" fontAlgn="auto" latinLnBrk="0" hangingPunct="1">
              <a:lnSpc>
                <a:spcPct val="100000"/>
              </a:lnSpc>
              <a:spcBef>
                <a:spcPts val="0"/>
              </a:spcBef>
              <a:spcAft>
                <a:spcPts val="600"/>
              </a:spcAft>
              <a:buClrTx/>
              <a:buSzTx/>
              <a:buFontTx/>
              <a:buNone/>
              <a:tabLst/>
              <a:defRPr/>
            </a:pPr>
            <a:r>
              <a:rPr kumimoji="0" lang="en-US" sz="12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t>Mike Nguyen</a:t>
            </a:r>
          </a:p>
        </p:txBody>
      </p:sp>
      <p:sp>
        <p:nvSpPr>
          <p:cNvPr id="5" name="Slide Number Placeholder 4">
            <a:extLst>
              <a:ext uri="{FF2B5EF4-FFF2-40B4-BE49-F238E27FC236}">
                <a16:creationId xmlns:a16="http://schemas.microsoft.com/office/drawing/2014/main" id="{08F567C8-72ED-40B8-A839-D957B2F9C570}"/>
              </a:ext>
            </a:extLst>
          </p:cNvPr>
          <p:cNvSpPr>
            <a:spLocks noGrp="1"/>
          </p:cNvSpPr>
          <p:nvPr>
            <p:ph type="sldNum" sz="quarter" idx="12"/>
          </p:nvPr>
        </p:nvSpPr>
        <p:spPr>
          <a:xfrm>
            <a:off x="8540496" y="6356350"/>
            <a:ext cx="2743200" cy="365125"/>
          </a:xfrm>
        </p:spPr>
        <p:txBody>
          <a:bodyPr>
            <a:normAutofit/>
          </a:bodyPr>
          <a:lstStyle/>
          <a:p>
            <a:pPr marL="0" marR="0" lvl="0" indent="0" algn="r" defTabSz="914400" rtl="0" eaLnBrk="1" fontAlgn="auto" latinLnBrk="0" hangingPunct="1">
              <a:lnSpc>
                <a:spcPct val="100000"/>
              </a:lnSpc>
              <a:spcBef>
                <a:spcPts val="0"/>
              </a:spcBef>
              <a:spcAft>
                <a:spcPts val="600"/>
              </a:spcAft>
              <a:buClrTx/>
              <a:buSzTx/>
              <a:buFontTx/>
              <a:buNone/>
              <a:tabLst/>
              <a:defRPr/>
            </a:pPr>
            <a:fld id="{A6AF1B4E-90EC-4A51-B6E5-B702C054ECB0}" type="slidenum">
              <a:rPr kumimoji="0" lang="en-US" sz="12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600"/>
                </a:spcAft>
                <a:buClrTx/>
                <a:buSzTx/>
                <a:buFontTx/>
                <a:buNone/>
                <a:tabLst/>
                <a:defRPr/>
              </a:pPr>
              <a:t>17</a:t>
            </a:fld>
            <a:endParaRPr kumimoji="0" lang="en-US" sz="1200" b="0" i="0" u="none" strike="noStrike" kern="1200" cap="none" spc="0" normalizeH="0" baseline="0" noProof="0">
              <a:ln>
                <a:noFill/>
              </a:ln>
              <a:solidFill>
                <a:prstClr val="black">
                  <a:lumMod val="50000"/>
                  <a:lumOff val="50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901497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7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83371449-62AE-40C7-A508-40131C3CF85A}"/>
              </a:ext>
            </a:extLst>
          </p:cNvPr>
          <p:cNvSpPr>
            <a:spLocks noGrp="1"/>
          </p:cNvSpPr>
          <p:nvPr>
            <p:ph type="title"/>
          </p:nvPr>
        </p:nvSpPr>
        <p:spPr>
          <a:xfrm>
            <a:off x="1295400" y="669925"/>
            <a:ext cx="4800600" cy="1325563"/>
          </a:xfrm>
        </p:spPr>
        <p:txBody>
          <a:bodyPr anchor="b">
            <a:normAutofit/>
          </a:bodyPr>
          <a:lstStyle/>
          <a:p>
            <a:r>
              <a:rPr lang="en-US">
                <a:solidFill>
                  <a:schemeClr val="bg1"/>
                </a:solidFill>
              </a:rPr>
              <a:t>Happy Wednesday</a:t>
            </a:r>
          </a:p>
        </p:txBody>
      </p:sp>
      <p:cxnSp>
        <p:nvCxnSpPr>
          <p:cNvPr id="73" name="Straight Connector 7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68F6C51-F585-4BCE-BA6B-56C1512E21B0}"/>
              </a:ext>
            </a:extLst>
          </p:cNvPr>
          <p:cNvSpPr>
            <a:spLocks noGrp="1"/>
          </p:cNvSpPr>
          <p:nvPr>
            <p:ph idx="1"/>
          </p:nvPr>
        </p:nvSpPr>
        <p:spPr>
          <a:xfrm>
            <a:off x="1295400" y="2288833"/>
            <a:ext cx="4800600" cy="3711571"/>
          </a:xfrm>
        </p:spPr>
        <p:txBody>
          <a:bodyPr>
            <a:normAutofit/>
          </a:bodyPr>
          <a:lstStyle/>
          <a:p>
            <a:pPr marL="0" indent="0">
              <a:buNone/>
            </a:pPr>
            <a:r>
              <a:rPr lang="en-US" sz="2000" dirty="0">
                <a:solidFill>
                  <a:schemeClr val="bg1"/>
                </a:solidFill>
              </a:rPr>
              <a:t>Name tag</a:t>
            </a:r>
          </a:p>
          <a:p>
            <a:pPr marL="0" indent="0">
              <a:buNone/>
            </a:pPr>
            <a:r>
              <a:rPr lang="en-US" sz="2000" dirty="0">
                <a:solidFill>
                  <a:schemeClr val="bg1"/>
                </a:solidFill>
              </a:rPr>
              <a:t>Check-in </a:t>
            </a:r>
          </a:p>
        </p:txBody>
      </p:sp>
      <p:pic>
        <p:nvPicPr>
          <p:cNvPr id="1026" name="Picture 2" descr="Spring Break! Itis so close I can feel it! Meme - )">
            <a:extLst>
              <a:ext uri="{FF2B5EF4-FFF2-40B4-BE49-F238E27FC236}">
                <a16:creationId xmlns:a16="http://schemas.microsoft.com/office/drawing/2014/main" id="{6E11E633-DEBF-47B7-9C27-4804193CE8B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304816" y="369913"/>
            <a:ext cx="2269393" cy="2784532"/>
          </a:xfrm>
          <a:prstGeom prst="rect">
            <a:avLst/>
          </a:prstGeom>
          <a:noFill/>
          <a:extLst>
            <a:ext uri="{909E8E84-426E-40DD-AFC4-6F175D3DCCD1}">
              <a14:hiddenFill xmlns:a14="http://schemas.microsoft.com/office/drawing/2010/main">
                <a:solidFill>
                  <a:srgbClr val="FFFFFF"/>
                </a:solidFill>
              </a14:hiddenFill>
            </a:ext>
          </a:extLst>
        </p:spPr>
      </p:pic>
      <p:sp>
        <p:nvSpPr>
          <p:cNvPr id="75" name="Rectangle 7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Vacation's Got Us All Feeling Like the Teachers from the Spring Break Meme">
            <a:extLst>
              <a:ext uri="{FF2B5EF4-FFF2-40B4-BE49-F238E27FC236}">
                <a16:creationId xmlns:a16="http://schemas.microsoft.com/office/drawing/2014/main" id="{0AF31B56-90A7-4364-BD18-825255B8339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8038661" y="3862023"/>
            <a:ext cx="3588640" cy="2521019"/>
          </a:xfrm>
          <a:prstGeom prst="rect">
            <a:avLst/>
          </a:prstGeom>
          <a:noFill/>
          <a:extLst>
            <a:ext uri="{909E8E84-426E-40DD-AFC4-6F175D3DCCD1}">
              <a14:hiddenFill xmlns:a14="http://schemas.microsoft.com/office/drawing/2010/main">
                <a:solidFill>
                  <a:srgbClr val="FFFFFF"/>
                </a:solidFill>
              </a14:hiddenFill>
            </a:ext>
          </a:extLst>
        </p:spPr>
      </p:pic>
      <p:sp>
        <p:nvSpPr>
          <p:cNvPr id="77" name="Rectangle 7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129852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00846-2483-47C3-A601-D6EFD50234ED}"/>
              </a:ext>
            </a:extLst>
          </p:cNvPr>
          <p:cNvSpPr>
            <a:spLocks noGrp="1"/>
          </p:cNvSpPr>
          <p:nvPr>
            <p:ph type="title"/>
          </p:nvPr>
        </p:nvSpPr>
        <p:spPr/>
        <p:txBody>
          <a:bodyPr/>
          <a:lstStyle/>
          <a:p>
            <a:r>
              <a:rPr lang="en-US"/>
              <a:t>iClicker Question</a:t>
            </a:r>
            <a:endParaRPr lang="en-US"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E1073DC-24A5-4C31-A3F0-6B293D7BBB57}"/>
                  </a:ext>
                </a:extLst>
              </p:cNvPr>
              <p:cNvSpPr>
                <a:spLocks noGrp="1"/>
              </p:cNvSpPr>
              <p:nvPr>
                <p:ph idx="1"/>
              </p:nvPr>
            </p:nvSpPr>
            <p:spPr/>
            <p:txBody>
              <a:bodyPr>
                <a:normAutofit fontScale="70000" lnSpcReduction="20000"/>
              </a:bodyPr>
              <a:lstStyle/>
              <a:p>
                <a:pPr marL="0" indent="0">
                  <a:buNone/>
                </a:pPr>
                <a:r>
                  <a:rPr lang="en-US" b="0" dirty="0">
                    <a:latin typeface="Arial"/>
                    <a:ea typeface="Arial"/>
                    <a:cs typeface="Arial"/>
                    <a:sym typeface="Arial"/>
                  </a:rPr>
                  <a:t>Those who dine out on Wednesday’s, spend on an average $20, SD = 10, n = 1000, </a:t>
                </a:r>
                <a:r>
                  <a:rPr lang="en-US" dirty="0"/>
                  <a:t>95% confidence (t = 1.96). What is the </a:t>
                </a:r>
                <a:r>
                  <a:rPr lang="en-US" b="1" dirty="0"/>
                  <a:t>lower bound </a:t>
                </a:r>
                <a:r>
                  <a:rPr lang="en-US" dirty="0"/>
                  <a:t>of this variable’s confidence interval?</a:t>
                </a:r>
              </a:p>
              <a:p>
                <a:pPr marL="0" indent="0">
                  <a:buNone/>
                </a:pPr>
                <a:endParaRPr lang="en-US" dirty="0"/>
              </a:p>
              <a:p>
                <a:pPr marL="0" lvl="0" indent="0" algn="l" rtl="0">
                  <a:spcBef>
                    <a:spcPts val="0"/>
                  </a:spcBef>
                  <a:spcAft>
                    <a:spcPts val="0"/>
                  </a:spcAft>
                  <a:buSzPts val="1100"/>
                  <a:buNone/>
                </a:pPr>
                <a:r>
                  <a:rPr lang="en-US" b="0" dirty="0">
                    <a:latin typeface="Arial"/>
                    <a:ea typeface="Arial"/>
                    <a:cs typeface="Arial"/>
                    <a:sym typeface="Arial"/>
                  </a:rPr>
                  <a:t>Hint</a:t>
                </a:r>
                <a:r>
                  <a:rPr lang="en-US" dirty="0">
                    <a:latin typeface="Arial"/>
                    <a:ea typeface="Arial"/>
                    <a:cs typeface="Arial"/>
                    <a:sym typeface="Arial"/>
                  </a:rPr>
                  <a:t>: </a:t>
                </a:r>
              </a:p>
              <a:p>
                <a:pPr lvl="0"/>
                <a:r>
                  <a:rPr lang="en-US" dirty="0"/>
                  <a:t>For percentage, :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𝑐𝑟𝑖𝑡𝑖𝑐𝑎𝑙</m:t>
                        </m:r>
                      </m:sub>
                    </m:sSub>
                    <m:r>
                      <a:rPr lang="en-US" b="0" i="1" smtClean="0">
                        <a:latin typeface="Cambria Math" panose="02040503050406030204" pitchFamily="18" charset="0"/>
                      </a:rPr>
                      <m:t> ∗</m:t>
                    </m:r>
                    <m:r>
                      <a:rPr lang="en-US" b="0" i="1" smtClean="0">
                        <a:latin typeface="Cambria Math" panose="02040503050406030204" pitchFamily="18" charset="0"/>
                      </a:rPr>
                      <m:t>𝑆𝐸</m:t>
                    </m:r>
                  </m:oMath>
                </a14:m>
                <a:endParaRPr lang="en-US" dirty="0"/>
              </a:p>
              <a:p>
                <a:pPr marL="0" indent="0">
                  <a:spcBef>
                    <a:spcPts val="0"/>
                  </a:spcBef>
                  <a:buSzPts val="1100"/>
                  <a:buNone/>
                </a:pPr>
                <a:r>
                  <a:rPr lang="en-US" dirty="0"/>
                  <a:t>	 Standard error =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𝑞</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r>
                  <a:rPr lang="en-US" dirty="0"/>
                  <a:t> where p = 1- q</a:t>
                </a:r>
              </a:p>
              <a:p>
                <a:pPr marL="0" lvl="0" indent="0" algn="l" rtl="0">
                  <a:spcBef>
                    <a:spcPts val="0"/>
                  </a:spcBef>
                  <a:spcAft>
                    <a:spcPts val="0"/>
                  </a:spcAft>
                  <a:buSzPts val="1100"/>
                  <a:buNone/>
                </a:pPr>
                <a:endParaRPr lang="en-US" dirty="0"/>
              </a:p>
              <a:p>
                <a:pPr marL="0" indent="0">
                  <a:spcBef>
                    <a:spcPts val="0"/>
                  </a:spcBef>
                  <a:buSzPts val="1100"/>
                  <a:buNone/>
                </a:pPr>
                <a:r>
                  <a:rPr lang="en-US" dirty="0"/>
                  <a:t>For mean, :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𝑡</m:t>
                        </m:r>
                      </m:e>
                      <m:sub>
                        <m:d>
                          <m:dPr>
                            <m:begChr m:val="{"/>
                            <m:endChr m:val="}"/>
                            <m:ctrlPr>
                              <a:rPr lang="en-US" b="0" i="1" dirty="0" smtClean="0">
                                <a:latin typeface="Cambria Math" panose="02040503050406030204" pitchFamily="18" charset="0"/>
                              </a:rPr>
                            </m:ctrlPr>
                          </m:dPr>
                          <m:e>
                            <m:r>
                              <a:rPr lang="en-US" b="0" i="1" dirty="0" smtClean="0">
                                <a:latin typeface="Cambria Math" panose="02040503050406030204" pitchFamily="18" charset="0"/>
                              </a:rPr>
                              <m:t>𝑐𝑟𝑖𝑡𝑖𝑐𝑎𝑙</m:t>
                            </m:r>
                          </m:e>
                        </m:d>
                      </m:sub>
                    </m:sSub>
                    <m:r>
                      <a:rPr lang="en-US" b="0" i="1" dirty="0" smtClean="0">
                        <a:latin typeface="Cambria Math" panose="02040503050406030204" pitchFamily="18" charset="0"/>
                      </a:rPr>
                      <m:t> ∗</m:t>
                    </m:r>
                    <m:r>
                      <a:rPr lang="en-US" b="0" i="1" dirty="0" smtClean="0">
                        <a:latin typeface="Cambria Math" panose="02040503050406030204" pitchFamily="18" charset="0"/>
                      </a:rPr>
                      <m:t>𝑆𝐸</m:t>
                    </m:r>
                  </m:oMath>
                </a14:m>
                <a:endParaRPr lang="en-US" dirty="0"/>
              </a:p>
              <a:p>
                <a:pPr marL="0" lvl="0" indent="0" algn="l" rtl="0">
                  <a:spcBef>
                    <a:spcPts val="0"/>
                  </a:spcBef>
                  <a:spcAft>
                    <a:spcPts val="0"/>
                  </a:spcAft>
                  <a:buSzPts val="1100"/>
                  <a:buNone/>
                </a:pPr>
                <a:endParaRPr lang="en-US" dirty="0"/>
              </a:p>
              <a:p>
                <a:pPr marL="0" lvl="0" indent="0" algn="l" rtl="0">
                  <a:spcBef>
                    <a:spcPts val="0"/>
                  </a:spcBef>
                  <a:spcAft>
                    <a:spcPts val="0"/>
                  </a:spcAft>
                  <a:buSzPts val="1100"/>
                  <a:buNone/>
                </a:pPr>
                <a:r>
                  <a:rPr lang="en-US" dirty="0"/>
                  <a:t>	 Standard error =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𝑆𝐷</m:t>
                        </m:r>
                      </m:num>
                      <m:den>
                        <m:r>
                          <a:rPr lang="en-US" b="0" i="1" smtClean="0">
                            <a:latin typeface="Cambria Math" panose="02040503050406030204" pitchFamily="18" charset="0"/>
                          </a:rPr>
                          <m:t>√</m:t>
                        </m:r>
                        <m:r>
                          <a:rPr lang="en-US" b="0" i="1" smtClean="0">
                            <a:latin typeface="Cambria Math" panose="02040503050406030204" pitchFamily="18" charset="0"/>
                          </a:rPr>
                          <m:t>𝑛</m:t>
                        </m:r>
                      </m:den>
                    </m:f>
                  </m:oMath>
                </a14:m>
                <a:endParaRPr lang="en-US" dirty="0"/>
              </a:p>
              <a:p>
                <a:pPr marL="0" indent="0">
                  <a:buNone/>
                </a:pPr>
                <a:endParaRPr lang="en-US" dirty="0"/>
              </a:p>
              <a:p>
                <a:pPr marL="514350" indent="-514350">
                  <a:buFont typeface="+mj-lt"/>
                  <a:buAutoNum type="alphaUcPeriod"/>
                </a:pPr>
                <a:r>
                  <a:rPr lang="en-US" dirty="0"/>
                  <a:t>15</a:t>
                </a:r>
              </a:p>
              <a:p>
                <a:pPr marL="514350" indent="-514350">
                  <a:buFont typeface="+mj-lt"/>
                  <a:buAutoNum type="alphaUcPeriod"/>
                </a:pPr>
                <a:r>
                  <a:rPr lang="en-US" dirty="0"/>
                  <a:t>16</a:t>
                </a:r>
              </a:p>
              <a:p>
                <a:pPr marL="514350" indent="-514350">
                  <a:buFont typeface="+mj-lt"/>
                  <a:buAutoNum type="alphaUcPeriod"/>
                </a:pPr>
                <a:r>
                  <a:rPr lang="en-US" dirty="0"/>
                  <a:t>17</a:t>
                </a:r>
              </a:p>
              <a:p>
                <a:pPr marL="514350" indent="-514350">
                  <a:buFont typeface="+mj-lt"/>
                  <a:buAutoNum type="alphaUcPeriod"/>
                </a:pPr>
                <a:r>
                  <a:rPr lang="en-US" dirty="0"/>
                  <a:t>18</a:t>
                </a:r>
              </a:p>
            </p:txBody>
          </p:sp>
        </mc:Choice>
        <mc:Fallback xmlns="">
          <p:sp>
            <p:nvSpPr>
              <p:cNvPr id="3" name="Content Placeholder 2">
                <a:extLst>
                  <a:ext uri="{FF2B5EF4-FFF2-40B4-BE49-F238E27FC236}">
                    <a16:creationId xmlns:a16="http://schemas.microsoft.com/office/drawing/2014/main" id="{FE1073DC-24A5-4C31-A3F0-6B293D7BBB57}"/>
                  </a:ext>
                </a:extLst>
              </p:cNvPr>
              <p:cNvSpPr>
                <a:spLocks noGrp="1" noRot="1" noChangeAspect="1" noMove="1" noResize="1" noEditPoints="1" noAdjustHandles="1" noChangeArrowheads="1" noChangeShapeType="1" noTextEdit="1"/>
              </p:cNvSpPr>
              <p:nvPr>
                <p:ph idx="1"/>
              </p:nvPr>
            </p:nvSpPr>
            <p:spPr>
              <a:blipFill>
                <a:blip r:embed="rId3"/>
                <a:stretch>
                  <a:fillRect l="-638" t="-2661" b="-1961"/>
                </a:stretch>
              </a:blipFill>
            </p:spPr>
            <p:txBody>
              <a:bodyPr/>
              <a:lstStyle/>
              <a:p>
                <a:r>
                  <a:rPr lang="en-US">
                    <a:noFill/>
                  </a:rPr>
                  <a:t> </a:t>
                </a:r>
              </a:p>
            </p:txBody>
          </p:sp>
        </mc:Fallback>
      </mc:AlternateContent>
    </p:spTree>
    <p:extLst>
      <p:ext uri="{BB962C8B-B14F-4D97-AF65-F5344CB8AC3E}">
        <p14:creationId xmlns:p14="http://schemas.microsoft.com/office/powerpoint/2010/main" val="3864828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700846-2483-47C3-A601-D6EFD50234ED}"/>
              </a:ext>
            </a:extLst>
          </p:cNvPr>
          <p:cNvSpPr>
            <a:spLocks noGrp="1"/>
          </p:cNvSpPr>
          <p:nvPr>
            <p:ph type="title"/>
          </p:nvPr>
        </p:nvSpPr>
        <p:spPr/>
        <p:txBody>
          <a:bodyPr/>
          <a:lstStyle/>
          <a:p>
            <a:r>
              <a:rPr lang="en-US" dirty="0"/>
              <a:t>iClicker Question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FE1073DC-24A5-4C31-A3F0-6B293D7BBB57}"/>
                  </a:ext>
                </a:extLst>
              </p:cNvPr>
              <p:cNvSpPr>
                <a:spLocks noGrp="1"/>
              </p:cNvSpPr>
              <p:nvPr>
                <p:ph idx="1"/>
              </p:nvPr>
            </p:nvSpPr>
            <p:spPr/>
            <p:txBody>
              <a:bodyPr>
                <a:normAutofit fontScale="70000" lnSpcReduction="20000"/>
              </a:bodyPr>
              <a:lstStyle/>
              <a:p>
                <a:pPr marL="0" indent="0">
                  <a:buNone/>
                </a:pPr>
                <a:r>
                  <a:rPr lang="en-US" dirty="0">
                    <a:latin typeface="Arial"/>
                    <a:ea typeface="Arial"/>
                    <a:cs typeface="Arial"/>
                    <a:sym typeface="Arial"/>
                  </a:rPr>
                  <a:t>5</a:t>
                </a:r>
                <a:r>
                  <a:rPr lang="en-US" sz="2800" b="0" dirty="0">
                    <a:latin typeface="Arial"/>
                    <a:ea typeface="Arial"/>
                    <a:cs typeface="Arial"/>
                    <a:sym typeface="Arial"/>
                  </a:rPr>
                  <a:t>0% people say they dine out on Wednesday’s, n =1000, </a:t>
                </a:r>
                <a:r>
                  <a:rPr lang="en-US" sz="2800" dirty="0"/>
                  <a:t>95% confidence (i.e., t = 1.96). </a:t>
                </a:r>
                <a:r>
                  <a:rPr lang="en-US" dirty="0"/>
                  <a:t>What is the </a:t>
                </a:r>
                <a:r>
                  <a:rPr lang="en-US" b="1" dirty="0"/>
                  <a:t>upper bound </a:t>
                </a:r>
                <a:r>
                  <a:rPr lang="en-US" dirty="0"/>
                  <a:t>of this variable’s confidence interval?</a:t>
                </a:r>
              </a:p>
              <a:p>
                <a:pPr marL="0" indent="0">
                  <a:buNone/>
                </a:pPr>
                <a:endParaRPr lang="en-US" dirty="0"/>
              </a:p>
              <a:p>
                <a:pPr marL="0" lvl="0" indent="0" algn="l" rtl="0">
                  <a:spcBef>
                    <a:spcPts val="0"/>
                  </a:spcBef>
                  <a:spcAft>
                    <a:spcPts val="0"/>
                  </a:spcAft>
                  <a:buSzPts val="1100"/>
                  <a:buNone/>
                </a:pPr>
                <a:r>
                  <a:rPr lang="en-US" b="0" dirty="0">
                    <a:latin typeface="Arial"/>
                    <a:ea typeface="Arial"/>
                    <a:cs typeface="Arial"/>
                    <a:sym typeface="Arial"/>
                  </a:rPr>
                  <a:t>Hint</a:t>
                </a:r>
                <a:r>
                  <a:rPr lang="en-US" dirty="0">
                    <a:latin typeface="Arial"/>
                    <a:ea typeface="Arial"/>
                    <a:cs typeface="Arial"/>
                    <a:sym typeface="Arial"/>
                  </a:rPr>
                  <a:t>: </a:t>
                </a:r>
              </a:p>
              <a:p>
                <a:pPr lvl="0"/>
                <a:r>
                  <a:rPr lang="en-US" dirty="0"/>
                  <a:t>For percentage, :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𝑐𝑟𝑖𝑡𝑖𝑐𝑎𝑙</m:t>
                        </m:r>
                      </m:sub>
                    </m:sSub>
                    <m:r>
                      <a:rPr lang="en-US" b="0" i="1" smtClean="0">
                        <a:latin typeface="Cambria Math" panose="02040503050406030204" pitchFamily="18" charset="0"/>
                      </a:rPr>
                      <m:t> ∗</m:t>
                    </m:r>
                    <m:r>
                      <a:rPr lang="en-US" b="0" i="1" smtClean="0">
                        <a:latin typeface="Cambria Math" panose="02040503050406030204" pitchFamily="18" charset="0"/>
                      </a:rPr>
                      <m:t>𝑆𝐸</m:t>
                    </m:r>
                  </m:oMath>
                </a14:m>
                <a:endParaRPr lang="en-US" dirty="0"/>
              </a:p>
              <a:p>
                <a:pPr marL="0" indent="0">
                  <a:spcBef>
                    <a:spcPts val="0"/>
                  </a:spcBef>
                  <a:buSzPts val="1100"/>
                  <a:buNone/>
                </a:pPr>
                <a:r>
                  <a:rPr lang="en-US" dirty="0"/>
                  <a:t>	 Standard error = </a:t>
                </a:r>
                <a14:m>
                  <m:oMath xmlns:m="http://schemas.openxmlformats.org/officeDocument/2006/math">
                    <m:r>
                      <a:rPr lang="en-US" b="0" i="1" smtClean="0">
                        <a:latin typeface="Cambria Math" panose="02040503050406030204" pitchFamily="18" charset="0"/>
                      </a:rPr>
                      <m:t>√(</m:t>
                    </m:r>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𝑞</m:t>
                    </m:r>
                    <m:r>
                      <a:rPr lang="en-US" b="0" i="1" smtClean="0">
                        <a:latin typeface="Cambria Math" panose="02040503050406030204" pitchFamily="18" charset="0"/>
                      </a:rPr>
                      <m:t>/</m:t>
                    </m:r>
                    <m:r>
                      <a:rPr lang="en-US" b="0" i="1" smtClean="0">
                        <a:latin typeface="Cambria Math" panose="02040503050406030204" pitchFamily="18" charset="0"/>
                      </a:rPr>
                      <m:t>𝑛</m:t>
                    </m:r>
                    <m:r>
                      <a:rPr lang="en-US" b="0" i="1" smtClean="0">
                        <a:latin typeface="Cambria Math" panose="02040503050406030204" pitchFamily="18" charset="0"/>
                      </a:rPr>
                      <m:t>)</m:t>
                    </m:r>
                  </m:oMath>
                </a14:m>
                <a:r>
                  <a:rPr lang="en-US" dirty="0"/>
                  <a:t> where p = 1- q</a:t>
                </a:r>
              </a:p>
              <a:p>
                <a:pPr marL="0" lvl="0" indent="0" algn="l" rtl="0">
                  <a:spcBef>
                    <a:spcPts val="0"/>
                  </a:spcBef>
                  <a:spcAft>
                    <a:spcPts val="0"/>
                  </a:spcAft>
                  <a:buSzPts val="1100"/>
                  <a:buNone/>
                </a:pPr>
                <a:endParaRPr lang="en-US" dirty="0"/>
              </a:p>
              <a:p>
                <a:pPr marL="0" indent="0">
                  <a:spcBef>
                    <a:spcPts val="0"/>
                  </a:spcBef>
                  <a:buSzPts val="1100"/>
                  <a:buNone/>
                </a:pPr>
                <a:r>
                  <a:rPr lang="en-US" dirty="0"/>
                  <a:t>For mean, : </a:t>
                </a:r>
                <a14:m>
                  <m:oMath xmlns:m="http://schemas.openxmlformats.org/officeDocument/2006/math">
                    <m:acc>
                      <m:accPr>
                        <m:chr m:val="̅"/>
                        <m:ctrlPr>
                          <a:rPr lang="en-US" b="0" i="1" smtClean="0">
                            <a:latin typeface="Cambria Math" panose="02040503050406030204" pitchFamily="18" charset="0"/>
                          </a:rPr>
                        </m:ctrlPr>
                      </m:accPr>
                      <m:e>
                        <m:r>
                          <a:rPr lang="en-US" b="0" i="1" smtClean="0">
                            <a:latin typeface="Cambria Math" panose="02040503050406030204" pitchFamily="18" charset="0"/>
                          </a:rPr>
                          <m:t>𝑥</m:t>
                        </m:r>
                      </m:e>
                    </m:acc>
                    <m:r>
                      <a:rPr lang="en-US" b="0" i="1" dirty="0" smtClean="0">
                        <a:latin typeface="Cambria Math" panose="02040503050406030204" pitchFamily="18" charset="0"/>
                      </a:rPr>
                      <m:t>±</m:t>
                    </m:r>
                    <m:sSub>
                      <m:sSubPr>
                        <m:ctrlPr>
                          <a:rPr lang="en-US" b="0" i="1" dirty="0" smtClean="0">
                            <a:latin typeface="Cambria Math" panose="02040503050406030204" pitchFamily="18" charset="0"/>
                          </a:rPr>
                        </m:ctrlPr>
                      </m:sSubPr>
                      <m:e>
                        <m:r>
                          <a:rPr lang="en-US" b="0" i="1" dirty="0" smtClean="0">
                            <a:latin typeface="Cambria Math" panose="02040503050406030204" pitchFamily="18" charset="0"/>
                          </a:rPr>
                          <m:t>𝑡</m:t>
                        </m:r>
                      </m:e>
                      <m:sub>
                        <m:d>
                          <m:dPr>
                            <m:begChr m:val="{"/>
                            <m:endChr m:val="}"/>
                            <m:ctrlPr>
                              <a:rPr lang="en-US" b="0" i="1" dirty="0" smtClean="0">
                                <a:latin typeface="Cambria Math" panose="02040503050406030204" pitchFamily="18" charset="0"/>
                              </a:rPr>
                            </m:ctrlPr>
                          </m:dPr>
                          <m:e>
                            <m:r>
                              <a:rPr lang="en-US" b="0" i="1" dirty="0" smtClean="0">
                                <a:latin typeface="Cambria Math" panose="02040503050406030204" pitchFamily="18" charset="0"/>
                              </a:rPr>
                              <m:t>𝑐𝑟𝑖𝑡𝑖𝑐𝑎𝑙</m:t>
                            </m:r>
                          </m:e>
                        </m:d>
                      </m:sub>
                    </m:sSub>
                    <m:r>
                      <a:rPr lang="en-US" b="0" i="1" dirty="0" smtClean="0">
                        <a:latin typeface="Cambria Math" panose="02040503050406030204" pitchFamily="18" charset="0"/>
                      </a:rPr>
                      <m:t> ∗</m:t>
                    </m:r>
                    <m:r>
                      <a:rPr lang="en-US" b="0" i="1" dirty="0" smtClean="0">
                        <a:latin typeface="Cambria Math" panose="02040503050406030204" pitchFamily="18" charset="0"/>
                      </a:rPr>
                      <m:t>𝑆𝐸</m:t>
                    </m:r>
                  </m:oMath>
                </a14:m>
                <a:endParaRPr lang="en-US" dirty="0"/>
              </a:p>
              <a:p>
                <a:pPr marL="0" lvl="0" indent="0" algn="l" rtl="0">
                  <a:spcBef>
                    <a:spcPts val="0"/>
                  </a:spcBef>
                  <a:spcAft>
                    <a:spcPts val="0"/>
                  </a:spcAft>
                  <a:buSzPts val="1100"/>
                  <a:buNone/>
                </a:pPr>
                <a:endParaRPr lang="en-US" dirty="0"/>
              </a:p>
              <a:p>
                <a:pPr marL="0" lvl="0" indent="0" algn="l" rtl="0">
                  <a:spcBef>
                    <a:spcPts val="0"/>
                  </a:spcBef>
                  <a:spcAft>
                    <a:spcPts val="0"/>
                  </a:spcAft>
                  <a:buSzPts val="1100"/>
                  <a:buNone/>
                </a:pPr>
                <a:r>
                  <a:rPr lang="en-US" dirty="0"/>
                  <a:t>	 Standard error =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𝑆𝐷</m:t>
                        </m:r>
                      </m:num>
                      <m:den>
                        <m:r>
                          <a:rPr lang="en-US" b="0" i="1" smtClean="0">
                            <a:latin typeface="Cambria Math" panose="02040503050406030204" pitchFamily="18" charset="0"/>
                          </a:rPr>
                          <m:t>√</m:t>
                        </m:r>
                        <m:r>
                          <a:rPr lang="en-US" b="0" i="1" smtClean="0">
                            <a:latin typeface="Cambria Math" panose="02040503050406030204" pitchFamily="18" charset="0"/>
                          </a:rPr>
                          <m:t>𝑛</m:t>
                        </m:r>
                      </m:den>
                    </m:f>
                  </m:oMath>
                </a14:m>
                <a:endParaRPr lang="en-US" dirty="0"/>
              </a:p>
              <a:p>
                <a:pPr marL="0" indent="0">
                  <a:buNone/>
                </a:pPr>
                <a:endParaRPr lang="en-US" dirty="0"/>
              </a:p>
              <a:p>
                <a:pPr marL="514350" indent="-514350">
                  <a:buFont typeface="+mj-lt"/>
                  <a:buAutoNum type="alphaUcPeriod"/>
                </a:pPr>
                <a:r>
                  <a:rPr lang="en-US" dirty="0"/>
                  <a:t>0.50</a:t>
                </a:r>
              </a:p>
              <a:p>
                <a:pPr marL="514350" indent="-514350">
                  <a:buFont typeface="+mj-lt"/>
                  <a:buAutoNum type="alphaUcPeriod"/>
                </a:pPr>
                <a:r>
                  <a:rPr lang="en-US" dirty="0"/>
                  <a:t>0.53</a:t>
                </a:r>
              </a:p>
              <a:p>
                <a:pPr marL="514350" indent="-514350">
                  <a:buFont typeface="+mj-lt"/>
                  <a:buAutoNum type="alphaUcPeriod"/>
                </a:pPr>
                <a:r>
                  <a:rPr lang="en-US" dirty="0"/>
                  <a:t>0.55</a:t>
                </a:r>
              </a:p>
              <a:p>
                <a:pPr marL="514350" indent="-514350">
                  <a:buFont typeface="+mj-lt"/>
                  <a:buAutoNum type="alphaUcPeriod"/>
                </a:pPr>
                <a:r>
                  <a:rPr lang="en-US" dirty="0"/>
                  <a:t>0.57</a:t>
                </a:r>
              </a:p>
            </p:txBody>
          </p:sp>
        </mc:Choice>
        <mc:Fallback xmlns="">
          <p:sp>
            <p:nvSpPr>
              <p:cNvPr id="3" name="Content Placeholder 2">
                <a:extLst>
                  <a:ext uri="{FF2B5EF4-FFF2-40B4-BE49-F238E27FC236}">
                    <a16:creationId xmlns:a16="http://schemas.microsoft.com/office/drawing/2014/main" id="{FE1073DC-24A5-4C31-A3F0-6B293D7BBB57}"/>
                  </a:ext>
                </a:extLst>
              </p:cNvPr>
              <p:cNvSpPr>
                <a:spLocks noGrp="1" noRot="1" noChangeAspect="1" noMove="1" noResize="1" noEditPoints="1" noAdjustHandles="1" noChangeArrowheads="1" noChangeShapeType="1" noTextEdit="1"/>
              </p:cNvSpPr>
              <p:nvPr>
                <p:ph idx="1"/>
              </p:nvPr>
            </p:nvSpPr>
            <p:spPr>
              <a:blipFill>
                <a:blip r:embed="rId3"/>
                <a:stretch>
                  <a:fillRect l="-638" t="-2661" b="-1961"/>
                </a:stretch>
              </a:blipFill>
            </p:spPr>
            <p:txBody>
              <a:bodyPr/>
              <a:lstStyle/>
              <a:p>
                <a:r>
                  <a:rPr lang="en-US">
                    <a:noFill/>
                  </a:rPr>
                  <a:t> </a:t>
                </a:r>
              </a:p>
            </p:txBody>
          </p:sp>
        </mc:Fallback>
      </mc:AlternateContent>
    </p:spTree>
    <p:extLst>
      <p:ext uri="{BB962C8B-B14F-4D97-AF65-F5344CB8AC3E}">
        <p14:creationId xmlns:p14="http://schemas.microsoft.com/office/powerpoint/2010/main" val="7041528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4B48AB6-7299-4F17-8ED7-0C71E02723A5}"/>
              </a:ext>
            </a:extLst>
          </p:cNvPr>
          <p:cNvSpPr>
            <a:spLocks noGrp="1"/>
          </p:cNvSpPr>
          <p:nvPr>
            <p:ph type="title"/>
          </p:nvPr>
        </p:nvSpPr>
        <p:spPr>
          <a:xfrm>
            <a:off x="630936" y="640080"/>
            <a:ext cx="4818888" cy="1481328"/>
          </a:xfrm>
        </p:spPr>
        <p:txBody>
          <a:bodyPr anchor="b">
            <a:normAutofit/>
          </a:bodyPr>
          <a:lstStyle/>
          <a:p>
            <a:r>
              <a:rPr lang="en-US" sz="5000"/>
              <a:t>Hypothesis Statement</a:t>
            </a:r>
          </a:p>
        </p:txBody>
      </p:sp>
      <p:sp>
        <p:nvSpPr>
          <p:cNvPr id="12"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372868"/>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243E5B7-ADC8-47D5-83EF-5B4F77AAE76A}"/>
              </a:ext>
            </a:extLst>
          </p:cNvPr>
          <p:cNvSpPr>
            <a:spLocks noGrp="1"/>
          </p:cNvSpPr>
          <p:nvPr>
            <p:ph idx="1"/>
          </p:nvPr>
        </p:nvSpPr>
        <p:spPr>
          <a:xfrm>
            <a:off x="630936" y="2660904"/>
            <a:ext cx="4818888" cy="3547872"/>
          </a:xfrm>
        </p:spPr>
        <p:txBody>
          <a:bodyPr anchor="t">
            <a:normAutofit/>
          </a:bodyPr>
          <a:lstStyle/>
          <a:p>
            <a:pPr marL="0" indent="0">
              <a:buNone/>
            </a:pPr>
            <a:r>
              <a:rPr lang="en-US" sz="2200" dirty="0"/>
              <a:t>A hypothesis is an educated guess about something in the world around you. It should be testable, either by experiment or observation. For example:</a:t>
            </a:r>
          </a:p>
          <a:p>
            <a:r>
              <a:rPr lang="en-US" sz="2200" dirty="0"/>
              <a:t>A new medicine you think might work.</a:t>
            </a:r>
          </a:p>
          <a:p>
            <a:r>
              <a:rPr lang="en-US" sz="2200" dirty="0"/>
              <a:t>A way of teaching you think might be better.</a:t>
            </a:r>
          </a:p>
          <a:p>
            <a:pPr marL="0" indent="0">
              <a:buNone/>
            </a:pPr>
            <a:r>
              <a:rPr lang="en-US" sz="2200" dirty="0"/>
              <a:t>“If I…(do this to </a:t>
            </a:r>
            <a:r>
              <a:rPr lang="en-US" sz="2200" b="1" dirty="0"/>
              <a:t>an independent variable</a:t>
            </a:r>
            <a:r>
              <a:rPr lang="en-US" sz="2200" dirty="0"/>
              <a:t>)….then (this will happen to </a:t>
            </a:r>
            <a:r>
              <a:rPr lang="en-US" sz="2200" b="1" dirty="0"/>
              <a:t>the dependent variable</a:t>
            </a:r>
            <a:r>
              <a:rPr lang="en-US" sz="2200" dirty="0"/>
              <a:t>).”</a:t>
            </a:r>
          </a:p>
        </p:txBody>
      </p:sp>
      <p:pic>
        <p:nvPicPr>
          <p:cNvPr id="5" name="Picture 4" descr="Text, whiteboard&#10;&#10;Description automatically generated">
            <a:extLst>
              <a:ext uri="{FF2B5EF4-FFF2-40B4-BE49-F238E27FC236}">
                <a16:creationId xmlns:a16="http://schemas.microsoft.com/office/drawing/2014/main" id="{518430C3-4EE3-4C13-AEAC-D885ADD5D1DC}"/>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099048" y="1975550"/>
            <a:ext cx="5458968" cy="2906900"/>
          </a:xfrm>
          <a:prstGeom prst="rect">
            <a:avLst/>
          </a:prstGeom>
        </p:spPr>
      </p:pic>
    </p:spTree>
    <p:extLst>
      <p:ext uri="{BB962C8B-B14F-4D97-AF65-F5344CB8AC3E}">
        <p14:creationId xmlns:p14="http://schemas.microsoft.com/office/powerpoint/2010/main" val="1087646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A6285CA-A0B3-4DD2-B1C3-08976C46D6AE}"/>
              </a:ext>
            </a:extLst>
          </p:cNvPr>
          <p:cNvSpPr>
            <a:spLocks noGrp="1"/>
          </p:cNvSpPr>
          <p:nvPr>
            <p:ph type="title"/>
          </p:nvPr>
        </p:nvSpPr>
        <p:spPr>
          <a:xfrm>
            <a:off x="643467" y="321734"/>
            <a:ext cx="10905066" cy="1135737"/>
          </a:xfrm>
        </p:spPr>
        <p:txBody>
          <a:bodyPr>
            <a:normAutofit/>
          </a:bodyPr>
          <a:lstStyle/>
          <a:p>
            <a:r>
              <a:rPr lang="en-US" sz="3600"/>
              <a:t>Hypothesis Testing</a:t>
            </a:r>
          </a:p>
        </p:txBody>
      </p:sp>
      <p:sp>
        <p:nvSpPr>
          <p:cNvPr id="3" name="Content Placeholder 2">
            <a:extLst>
              <a:ext uri="{FF2B5EF4-FFF2-40B4-BE49-F238E27FC236}">
                <a16:creationId xmlns:a16="http://schemas.microsoft.com/office/drawing/2014/main" id="{68E4D9C6-E52A-40AB-BA88-16552E26B541}"/>
              </a:ext>
            </a:extLst>
          </p:cNvPr>
          <p:cNvSpPr>
            <a:spLocks noGrp="1"/>
          </p:cNvSpPr>
          <p:nvPr>
            <p:ph idx="1"/>
          </p:nvPr>
        </p:nvSpPr>
        <p:spPr>
          <a:xfrm>
            <a:off x="643469" y="1782981"/>
            <a:ext cx="4008384" cy="4393982"/>
          </a:xfrm>
        </p:spPr>
        <p:txBody>
          <a:bodyPr>
            <a:normAutofit/>
          </a:bodyPr>
          <a:lstStyle/>
          <a:p>
            <a:pPr marL="0" indent="0">
              <a:buNone/>
            </a:pPr>
            <a:r>
              <a:rPr lang="en-US" sz="2000" dirty="0"/>
              <a:t>Hypothesis testing is a way for you to test whether your results are valid by calculating the odds (probability) that your results have happened by chance. </a:t>
            </a:r>
          </a:p>
          <a:p>
            <a:pPr marL="0" indent="0">
              <a:buNone/>
            </a:pPr>
            <a:r>
              <a:rPr lang="en-US" sz="2000" dirty="0"/>
              <a:t>Steps for evidence-based science: </a:t>
            </a:r>
          </a:p>
          <a:p>
            <a:pPr marL="514350" indent="-514350">
              <a:buAutoNum type="arabicPeriod"/>
            </a:pPr>
            <a:r>
              <a:rPr lang="en-US" sz="2000" dirty="0"/>
              <a:t>State your null hypothesis and alternative hypothesis,</a:t>
            </a:r>
          </a:p>
          <a:p>
            <a:pPr marL="514350" indent="-514350">
              <a:buAutoNum type="arabicPeriod"/>
            </a:pPr>
            <a:r>
              <a:rPr lang="en-US" sz="2000" dirty="0"/>
              <a:t>Choose what kind of test you need to perform,</a:t>
            </a:r>
          </a:p>
          <a:p>
            <a:pPr marL="514350" indent="-514350">
              <a:buAutoNum type="arabicPeriod"/>
            </a:pPr>
            <a:r>
              <a:rPr lang="en-US" sz="2000" dirty="0"/>
              <a:t>Either support or reject the null hypothesis.</a:t>
            </a:r>
          </a:p>
        </p:txBody>
      </p:sp>
      <p:grpSp>
        <p:nvGrpSpPr>
          <p:cNvPr id="25" name="Group 24">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26" name="Rectangle 25">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Isosceles Triangle 26">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13" name="Picture 12" descr="Text&#10;&#10;Description automatically generated">
            <a:extLst>
              <a:ext uri="{FF2B5EF4-FFF2-40B4-BE49-F238E27FC236}">
                <a16:creationId xmlns:a16="http://schemas.microsoft.com/office/drawing/2014/main" id="{D65682E2-7BF7-46DE-A059-29A6A38924D2}"/>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6331100" y="1782982"/>
            <a:ext cx="4181649" cy="2116558"/>
          </a:xfrm>
          <a:prstGeom prst="rect">
            <a:avLst/>
          </a:prstGeom>
        </p:spPr>
      </p:pic>
      <p:grpSp>
        <p:nvGrpSpPr>
          <p:cNvPr id="29" name="Group 28">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30" name="Isosceles Triangle 29">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A picture containing text, saw, businesscard, worktable&#10;&#10;Description automatically generated">
            <a:extLst>
              <a:ext uri="{FF2B5EF4-FFF2-40B4-BE49-F238E27FC236}">
                <a16:creationId xmlns:a16="http://schemas.microsoft.com/office/drawing/2014/main" id="{C5DFDDEE-CD05-4C32-85C8-67561D685478}"/>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6079828" y="4060406"/>
            <a:ext cx="4684196" cy="2084467"/>
          </a:xfrm>
          <a:prstGeom prst="rect">
            <a:avLst/>
          </a:prstGeom>
        </p:spPr>
      </p:pic>
    </p:spTree>
    <p:extLst>
      <p:ext uri="{BB962C8B-B14F-4D97-AF65-F5344CB8AC3E}">
        <p14:creationId xmlns:p14="http://schemas.microsoft.com/office/powerpoint/2010/main" val="1486672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B36E04-6B79-453B-A010-6F7B2DF80739}"/>
              </a:ext>
            </a:extLst>
          </p:cNvPr>
          <p:cNvSpPr>
            <a:spLocks noGrp="1"/>
          </p:cNvSpPr>
          <p:nvPr>
            <p:ph type="title"/>
          </p:nvPr>
        </p:nvSpPr>
        <p:spPr>
          <a:xfrm>
            <a:off x="630936" y="639520"/>
            <a:ext cx="3429000" cy="1719072"/>
          </a:xfrm>
        </p:spPr>
        <p:txBody>
          <a:bodyPr anchor="b">
            <a:normAutofit/>
          </a:bodyPr>
          <a:lstStyle/>
          <a:p>
            <a:r>
              <a:rPr lang="en-US" sz="5400"/>
              <a:t>Null Hypothesis</a:t>
            </a:r>
          </a:p>
        </p:txBody>
      </p:sp>
      <p:sp>
        <p:nvSpPr>
          <p:cNvPr id="14"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FED1FCE-5598-461E-BB6E-63857BC7E9C9}"/>
              </a:ext>
            </a:extLst>
          </p:cNvPr>
          <p:cNvSpPr>
            <a:spLocks noGrp="1"/>
          </p:cNvSpPr>
          <p:nvPr>
            <p:ph idx="1"/>
          </p:nvPr>
        </p:nvSpPr>
        <p:spPr>
          <a:xfrm>
            <a:off x="630936" y="2807208"/>
            <a:ext cx="3429000" cy="3410712"/>
          </a:xfrm>
        </p:spPr>
        <p:txBody>
          <a:bodyPr anchor="t">
            <a:normAutofit/>
          </a:bodyPr>
          <a:lstStyle/>
          <a:p>
            <a:pPr marL="0" indent="0">
              <a:buNone/>
            </a:pPr>
            <a:r>
              <a:rPr lang="en-US" sz="1700" dirty="0"/>
              <a:t>The null hypothesis is usually the accepted fact. Simple examples of null hypotheses that are generally accepted as being true are:</a:t>
            </a:r>
          </a:p>
          <a:p>
            <a:pPr marL="0" indent="0">
              <a:buNone/>
            </a:pPr>
            <a:r>
              <a:rPr lang="en-US" sz="1700" b="1" dirty="0" err="1"/>
              <a:t>H0</a:t>
            </a:r>
            <a:r>
              <a:rPr lang="en-US" sz="1700" dirty="0"/>
              <a:t>: There is </a:t>
            </a:r>
            <a:r>
              <a:rPr lang="en-US" sz="1700" b="1" dirty="0"/>
              <a:t>no difference</a:t>
            </a:r>
            <a:r>
              <a:rPr lang="en-US" sz="1700" dirty="0"/>
              <a:t> between males and females in the satisfaction level regarding the rec center</a:t>
            </a:r>
          </a:p>
          <a:p>
            <a:pPr marL="0" indent="0">
              <a:buNone/>
            </a:pPr>
            <a:r>
              <a:rPr lang="en-US" sz="1700" b="1" dirty="0" err="1"/>
              <a:t>H1</a:t>
            </a:r>
            <a:r>
              <a:rPr lang="en-US" sz="1700" dirty="0"/>
              <a:t>/ HA: There </a:t>
            </a:r>
            <a:r>
              <a:rPr lang="en-US" sz="1700" b="1" dirty="0"/>
              <a:t>are differences </a:t>
            </a:r>
            <a:r>
              <a:rPr lang="en-US" sz="1700" dirty="0"/>
              <a:t>between males and females in the satisfaction level regarding the rec center</a:t>
            </a:r>
          </a:p>
        </p:txBody>
      </p:sp>
      <p:pic>
        <p:nvPicPr>
          <p:cNvPr id="7" name="Picture 6" descr="Diagram&#10;&#10;Description automatically generated">
            <a:extLst>
              <a:ext uri="{FF2B5EF4-FFF2-40B4-BE49-F238E27FC236}">
                <a16:creationId xmlns:a16="http://schemas.microsoft.com/office/drawing/2014/main" id="{D9B3EF87-2CB6-46DE-B3AE-B926A4DBB15B}"/>
              </a:ext>
            </a:extLst>
          </p:cNvPr>
          <p:cNvPicPr>
            <a:picLocks noChangeAspect="1"/>
          </p:cNvPicPr>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4654296" y="1127760"/>
            <a:ext cx="6903720" cy="4602480"/>
          </a:xfrm>
          <a:prstGeom prst="rect">
            <a:avLst/>
          </a:prstGeom>
        </p:spPr>
      </p:pic>
    </p:spTree>
    <p:extLst>
      <p:ext uri="{BB962C8B-B14F-4D97-AF65-F5344CB8AC3E}">
        <p14:creationId xmlns:p14="http://schemas.microsoft.com/office/powerpoint/2010/main" val="550100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E848CC8-21EA-4157-8192-088FBFBE8262}"/>
              </a:ext>
            </a:extLst>
          </p:cNvPr>
          <p:cNvSpPr>
            <a:spLocks noGrp="1"/>
          </p:cNvSpPr>
          <p:nvPr>
            <p:ph type="title"/>
          </p:nvPr>
        </p:nvSpPr>
        <p:spPr>
          <a:xfrm>
            <a:off x="838200" y="365125"/>
            <a:ext cx="10515600" cy="1325563"/>
          </a:xfrm>
        </p:spPr>
        <p:txBody>
          <a:bodyPr>
            <a:normAutofit/>
          </a:bodyPr>
          <a:lstStyle/>
          <a:p>
            <a:r>
              <a:rPr lang="en-US" sz="5400"/>
              <a:t>Hypothesis Testing </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Content Placeholder 2">
            <a:extLst>
              <a:ext uri="{FF2B5EF4-FFF2-40B4-BE49-F238E27FC236}">
                <a16:creationId xmlns:a16="http://schemas.microsoft.com/office/drawing/2014/main" id="{A19A8F3A-796C-4015-A8CF-2C8E518F8507}"/>
              </a:ext>
            </a:extLst>
          </p:cNvPr>
          <p:cNvSpPr>
            <a:spLocks noGrp="1"/>
          </p:cNvSpPr>
          <p:nvPr>
            <p:ph idx="1"/>
          </p:nvPr>
        </p:nvSpPr>
        <p:spPr>
          <a:xfrm>
            <a:off x="838200" y="1929384"/>
            <a:ext cx="10515600" cy="4251960"/>
          </a:xfrm>
        </p:spPr>
        <p:txBody>
          <a:bodyPr>
            <a:normAutofit/>
          </a:bodyPr>
          <a:lstStyle/>
          <a:p>
            <a:r>
              <a:rPr lang="en-US" altLang="en-US" sz="2200" b="1" i="1"/>
              <a:t>THE ISSUE:  </a:t>
            </a:r>
            <a:r>
              <a:rPr lang="en-US" altLang="en-US" sz="2200"/>
              <a:t>How can we tell if a particular result in the sample represents the true situation in the population… or simply occurred by chance?</a:t>
            </a:r>
            <a:endParaRPr lang="en-US" sz="2200"/>
          </a:p>
          <a:p>
            <a:r>
              <a:rPr lang="en-US" sz="2200"/>
              <a:t>HYPOTHESIS: Unproven propositions about some phenomenon of interest.</a:t>
            </a:r>
          </a:p>
          <a:p>
            <a:pPr lvl="1"/>
            <a:r>
              <a:rPr lang="en-US" sz="2200"/>
              <a:t>NULL HYPOTHESIS: The hypothesis that a proposed result is not true for the population.</a:t>
            </a:r>
          </a:p>
          <a:p>
            <a:pPr lvl="1"/>
            <a:r>
              <a:rPr lang="en-US" sz="2200"/>
              <a:t>ALTERNATIVE HYPOTHESIS: The hypothesis that a proposed result is true for the population.</a:t>
            </a:r>
          </a:p>
          <a:p>
            <a:endParaRPr lang="en-US" sz="2200"/>
          </a:p>
        </p:txBody>
      </p:sp>
    </p:spTree>
    <p:extLst>
      <p:ext uri="{BB962C8B-B14F-4D97-AF65-F5344CB8AC3E}">
        <p14:creationId xmlns:p14="http://schemas.microsoft.com/office/powerpoint/2010/main" val="4059868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DCC231C8-C761-4B31-9B1C-C6D19248C6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002401-1AEF-4D57-9C5D-D905D203199F}"/>
              </a:ext>
            </a:extLst>
          </p:cNvPr>
          <p:cNvSpPr>
            <a:spLocks noGrp="1"/>
          </p:cNvSpPr>
          <p:nvPr>
            <p:ph type="title"/>
          </p:nvPr>
        </p:nvSpPr>
        <p:spPr>
          <a:xfrm>
            <a:off x="838200" y="557189"/>
            <a:ext cx="3374136" cy="5567891"/>
          </a:xfrm>
        </p:spPr>
        <p:txBody>
          <a:bodyPr>
            <a:normAutofit/>
          </a:bodyPr>
          <a:lstStyle/>
          <a:p>
            <a:r>
              <a:rPr lang="en-US" sz="5200"/>
              <a:t>Hypothesis Testing</a:t>
            </a:r>
          </a:p>
        </p:txBody>
      </p:sp>
      <p:graphicFrame>
        <p:nvGraphicFramePr>
          <p:cNvPr id="30" name="Content Placeholder 2">
            <a:extLst>
              <a:ext uri="{FF2B5EF4-FFF2-40B4-BE49-F238E27FC236}">
                <a16:creationId xmlns:a16="http://schemas.microsoft.com/office/drawing/2014/main" id="{5B673F8C-73FA-4F98-A39E-79DE5EFD66E3}"/>
              </a:ext>
            </a:extLst>
          </p:cNvPr>
          <p:cNvGraphicFramePr>
            <a:graphicFrameLocks noGrp="1"/>
          </p:cNvGraphicFramePr>
          <p:nvPr>
            <p:ph idx="1"/>
            <p:extLst>
              <p:ext uri="{D42A27DB-BD31-4B8C-83A1-F6EECF244321}">
                <p14:modId xmlns:p14="http://schemas.microsoft.com/office/powerpoint/2010/main" val="303491681"/>
              </p:ext>
            </p:extLst>
          </p:nvPr>
        </p:nvGraphicFramePr>
        <p:xfrm>
          <a:off x="5093208" y="620392"/>
          <a:ext cx="6263640" cy="55046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85707175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3C7D9E6-B0D9-433E-BD46-EB60F64F4DA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CA875DA-F9FD-4F83-A049-3B1027B542DE}">
  <ds:schemaRefs>
    <ds:schemaRef ds:uri="http://schemas.microsoft.com/sharepoint/v3/contenttype/forms"/>
  </ds:schemaRefs>
</ds:datastoreItem>
</file>

<file path=customXml/itemProps3.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Research presentation</Template>
  <TotalTime>1397</TotalTime>
  <Words>1687</Words>
  <Application>Microsoft Office PowerPoint</Application>
  <PresentationFormat>Widescreen</PresentationFormat>
  <Paragraphs>232</Paragraphs>
  <Slides>17</Slides>
  <Notes>11</Notes>
  <HiddenSlides>2</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17</vt:i4>
      </vt:variant>
    </vt:vector>
  </HeadingPairs>
  <TitlesOfParts>
    <vt:vector size="25" baseType="lpstr">
      <vt:lpstr>Arial</vt:lpstr>
      <vt:lpstr>Arimo</vt:lpstr>
      <vt:lpstr>Calibri</vt:lpstr>
      <vt:lpstr>Calibri Light</vt:lpstr>
      <vt:lpstr>Cambria Math</vt:lpstr>
      <vt:lpstr>Century</vt:lpstr>
      <vt:lpstr>Office Theme</vt:lpstr>
      <vt:lpstr>1_Office Theme</vt:lpstr>
      <vt:lpstr>Happy Halloween</vt:lpstr>
      <vt:lpstr>Happy Wednesday</vt:lpstr>
      <vt:lpstr>iClicker Question</vt:lpstr>
      <vt:lpstr>iClicker Question</vt:lpstr>
      <vt:lpstr>Hypothesis Statement</vt:lpstr>
      <vt:lpstr>Hypothesis Testing</vt:lpstr>
      <vt:lpstr>Null Hypothesis</vt:lpstr>
      <vt:lpstr>Hypothesis Testing </vt:lpstr>
      <vt:lpstr>Hypothesis Testing</vt:lpstr>
      <vt:lpstr>Common Misinterpretations of what “Statistically Significant” Means </vt:lpstr>
      <vt:lpstr>Testing Hypotheses about Individual Variables </vt:lpstr>
      <vt:lpstr>Testing Hypotheses about Individual Variables </vt:lpstr>
      <vt:lpstr>Independent t-test</vt:lpstr>
      <vt:lpstr>F-test for 2 Variances</vt:lpstr>
      <vt:lpstr>Two-sample independent t-test</vt:lpstr>
      <vt:lpstr>Data Analysis Plan Template Assignment 6</vt:lpstr>
      <vt:lpstr>15-min Group Discussion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20: The Written Research Report</dc:title>
  <dc:creator>Nguyen, Mike (MU-Student)</dc:creator>
  <cp:lastModifiedBy>Nguyen, Mike (MU-Student)</cp:lastModifiedBy>
  <cp:revision>18</cp:revision>
  <dcterms:created xsi:type="dcterms:W3CDTF">2021-08-14T21:38:38Z</dcterms:created>
  <dcterms:modified xsi:type="dcterms:W3CDTF">2023-03-20T12:56:34Z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